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449" r:id="rId2"/>
    <p:sldId id="271" r:id="rId3"/>
    <p:sldId id="272" r:id="rId4"/>
    <p:sldId id="304" r:id="rId5"/>
    <p:sldId id="447" r:id="rId6"/>
    <p:sldId id="446" r:id="rId7"/>
    <p:sldId id="448" r:id="rId8"/>
    <p:sldId id="445" r:id="rId9"/>
    <p:sldId id="299" r:id="rId10"/>
    <p:sldId id="300" r:id="rId11"/>
    <p:sldId id="278" r:id="rId12"/>
    <p:sldId id="305" r:id="rId13"/>
    <p:sldId id="279" r:id="rId14"/>
    <p:sldId id="306" r:id="rId15"/>
    <p:sldId id="292" r:id="rId16"/>
    <p:sldId id="307" r:id="rId17"/>
    <p:sldId id="308" r:id="rId18"/>
    <p:sldId id="442" r:id="rId19"/>
  </p:sldIdLst>
  <p:sldSz cx="12192000" cy="6858000"/>
  <p:notesSz cx="6858000" cy="9144000"/>
  <p:embeddedFontLst>
    <p:embeddedFont>
      <p:font typeface="Calibri Light" panose="020F0302020204030204" pitchFamily="34" charset="0"/>
      <p:regular r:id="rId21"/>
      <p:italic r:id="rId22"/>
    </p:embeddedFont>
    <p:embeddedFont>
      <p:font typeface="#9Slide03 Arima Madurai Black" panose="020B0604020202020204" charset="0"/>
      <p:bold r:id="rId23"/>
    </p:embeddedFont>
    <p:embeddedFont>
      <p:font typeface="宋体" panose="02010600030101010101" pitchFamily="2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等线" panose="02010600030101010101" pitchFamily="2" charset="-122"/>
      <p:regular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DA18"/>
    <a:srgbClr val="D9E848"/>
    <a:srgbClr val="5BB2D6"/>
    <a:srgbClr val="F92434"/>
    <a:srgbClr val="FECB41"/>
    <a:srgbClr val="B9ED8D"/>
    <a:srgbClr val="CF414F"/>
    <a:srgbClr val="FFCD40"/>
    <a:srgbClr val="ED7224"/>
    <a:srgbClr val="3A8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BD3D5-3DE5-450D-B296-ECCDB9B58C28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AB5C8-2C4A-4257-A0F2-1D67C9BFE3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0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50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B1D58-9E00-4EA0-BE40-E5F3EDE04F04}" type="slidenum">
              <a:rPr lang="en-SG" smtClean="0"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45784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475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48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44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6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61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293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540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59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371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79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581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53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6E44BA5A-C9ED-4E6C-AE93-84446CAFA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" y="1241"/>
            <a:ext cx="12187592" cy="685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5">
            <a:extLst>
              <a:ext uri="{FF2B5EF4-FFF2-40B4-BE49-F238E27FC236}">
                <a16:creationId xmlns:a16="http://schemas.microsoft.com/office/drawing/2014/main" id="{E2A4EFC3-2559-4545-B25F-259672671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" y="1241"/>
            <a:ext cx="3594917" cy="73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ờng: THCS Bình Khánh</a:t>
            </a:r>
          </a:p>
          <a:p>
            <a:pPr>
              <a:defRPr/>
            </a:pPr>
            <a:r>
              <a:rPr lang="en-US" altLang="en-US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Tổ: Ngữ văn</a:t>
            </a:r>
          </a:p>
        </p:txBody>
      </p:sp>
    </p:spTree>
    <p:extLst>
      <p:ext uri="{BB962C8B-B14F-4D97-AF65-F5344CB8AC3E}">
        <p14:creationId xmlns:p14="http://schemas.microsoft.com/office/powerpoint/2010/main" val="2434395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8304245" y="1706880"/>
            <a:ext cx="4161536" cy="51511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8880309" y="127027"/>
            <a:ext cx="2668555" cy="30561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-1"/>
            <a:ext cx="8151360" cy="69443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78816" y="3657600"/>
            <a:ext cx="2617216" cy="305612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54DADC-0774-4FB2-A773-4CCCA9535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795138"/>
              </p:ext>
            </p:extLst>
          </p:nvPr>
        </p:nvGraphicFramePr>
        <p:xfrm>
          <a:off x="1603514" y="1537252"/>
          <a:ext cx="6453808" cy="48237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18143">
                  <a:extLst>
                    <a:ext uri="{9D8B030D-6E8A-4147-A177-3AD203B41FA5}">
                      <a16:colId xmlns:a16="http://schemas.microsoft.com/office/drawing/2014/main" val="388437463"/>
                    </a:ext>
                  </a:extLst>
                </a:gridCol>
                <a:gridCol w="1000803">
                  <a:extLst>
                    <a:ext uri="{9D8B030D-6E8A-4147-A177-3AD203B41FA5}">
                      <a16:colId xmlns:a16="http://schemas.microsoft.com/office/drawing/2014/main" val="2411776098"/>
                    </a:ext>
                  </a:extLst>
                </a:gridCol>
                <a:gridCol w="4834862">
                  <a:extLst>
                    <a:ext uri="{9D8B030D-6E8A-4147-A177-3AD203B41FA5}">
                      <a16:colId xmlns:a16="http://schemas.microsoft.com/office/drawing/2014/main" val="755255196"/>
                    </a:ext>
                  </a:extLst>
                </a:gridCol>
              </a:tblGrid>
              <a:tr h="1245596">
                <a:tc>
                  <a:txBody>
                    <a:bodyPr/>
                    <a:lstStyle/>
                    <a:p>
                      <a:pPr marL="14287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Câu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0" marR="71120" indent="-82550">
                        <a:lnSpc>
                          <a:spcPts val="16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 từ được</a:t>
                      </a:r>
                      <a:r>
                        <a:rPr lang="vi-VN" sz="1800" spc="-27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sử</a:t>
                      </a:r>
                      <a:r>
                        <a:rPr lang="vi-VN" sz="1800" spc="-1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dụng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44295" marR="133032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Chức</a:t>
                      </a:r>
                      <a:r>
                        <a:rPr lang="vi-VN" sz="18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năng</a:t>
                      </a:r>
                      <a:r>
                        <a:rPr lang="vi-VN" sz="18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vi-VN" sz="18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vi-VN" sz="18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từ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2307117"/>
                  </a:ext>
                </a:extLst>
              </a:tr>
              <a:tr h="876729">
                <a:tc>
                  <a:txBody>
                    <a:bodyPr/>
                    <a:lstStyle/>
                    <a:p>
                      <a:pPr marL="50800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Bổ</a:t>
                      </a:r>
                      <a:r>
                        <a:rPr lang="vi-VN" sz="1800" spc="-10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sung</a:t>
                      </a:r>
                      <a:r>
                        <a:rPr lang="vi-VN" sz="1800" spc="-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ý</a:t>
                      </a:r>
                      <a:r>
                        <a:rPr lang="vi-VN" sz="1800" spc="-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nghĩa</a:t>
                      </a:r>
                      <a:r>
                        <a:rPr lang="vi-VN" sz="1800" spc="-10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về</a:t>
                      </a:r>
                      <a:r>
                        <a:rPr lang="vi-VN" sz="1800" spc="-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vi-VN" sz="1800" spc="-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lượng</a:t>
                      </a:r>
                      <a:r>
                        <a:rPr lang="vi-VN" sz="1800" spc="-10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cho</a:t>
                      </a:r>
                      <a:r>
                        <a:rPr lang="vi-VN" sz="1800" spc="-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danh</a:t>
                      </a:r>
                      <a:r>
                        <a:rPr lang="vi-VN" sz="1800" spc="-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lang="vi-VN" sz="1800" spc="-10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vòng</a:t>
                      </a:r>
                      <a:r>
                        <a:rPr lang="vi-VN" sz="1800" spc="-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tròn,</a:t>
                      </a:r>
                      <a:r>
                        <a:rPr lang="vi-VN" sz="1800" spc="-9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cây</a:t>
                      </a:r>
                      <a:r>
                        <a:rPr lang="vi-VN" sz="1800" spc="-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cờ.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12083962"/>
                  </a:ext>
                </a:extLst>
              </a:tr>
              <a:tr h="675367">
                <a:tc>
                  <a:txBody>
                    <a:bodyPr/>
                    <a:lstStyle/>
                    <a:p>
                      <a:pPr marL="50800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Bổ</a:t>
                      </a:r>
                      <a:r>
                        <a:rPr lang="vi-VN" sz="1800" spc="-9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sung</a:t>
                      </a:r>
                      <a:r>
                        <a:rPr lang="vi-VN" sz="1800" spc="-9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ý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nghĩa</a:t>
                      </a:r>
                      <a:r>
                        <a:rPr lang="vi-VN" sz="1800" spc="-9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về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vi-VN" sz="1800" spc="-9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lượng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cho</a:t>
                      </a:r>
                      <a:r>
                        <a:rPr lang="vi-VN" sz="1800" spc="-9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danh</a:t>
                      </a:r>
                      <a:r>
                        <a:rPr lang="vi-VN" sz="1800" spc="-9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người,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đội.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62366354"/>
                  </a:ext>
                </a:extLst>
              </a:tr>
              <a:tr h="675367">
                <a:tc>
                  <a:txBody>
                    <a:bodyPr/>
                    <a:lstStyle/>
                    <a:p>
                      <a:pPr marL="50800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Bổ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sung</a:t>
                      </a:r>
                      <a:r>
                        <a:rPr lang="vi-VN" sz="1800" spc="-8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ý</a:t>
                      </a:r>
                      <a:r>
                        <a:rPr lang="vi-VN" sz="1800" spc="-8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nghĩa</a:t>
                      </a:r>
                      <a:r>
                        <a:rPr lang="vi-VN" sz="1800" spc="-8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về</a:t>
                      </a:r>
                      <a:r>
                        <a:rPr lang="vi-VN" sz="1800" spc="-8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vi-VN" sz="1800" spc="-8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lượng</a:t>
                      </a:r>
                      <a:r>
                        <a:rPr lang="vi-VN" sz="1800" spc="-8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cho</a:t>
                      </a:r>
                      <a:r>
                        <a:rPr lang="vi-VN" sz="1800" spc="-8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danh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lang="vi-VN" sz="1800" spc="-8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ngày.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52146825"/>
                  </a:ext>
                </a:extLst>
              </a:tr>
              <a:tr h="675367">
                <a:tc>
                  <a:txBody>
                    <a:bodyPr/>
                    <a:lstStyle/>
                    <a:p>
                      <a:pPr marL="50800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Bổ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sung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ý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nghĩa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về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tự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cho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danh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thứ.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615374"/>
                  </a:ext>
                </a:extLst>
              </a:tr>
              <a:tr h="675367">
                <a:tc>
                  <a:txBody>
                    <a:bodyPr/>
                    <a:lstStyle/>
                    <a:p>
                      <a:pPr marL="50800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dăm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Bổ</a:t>
                      </a:r>
                      <a:r>
                        <a:rPr lang="vi-VN" sz="1800" spc="-8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sung</a:t>
                      </a:r>
                      <a:r>
                        <a:rPr lang="vi-VN" sz="1800" spc="-8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ý</a:t>
                      </a:r>
                      <a:r>
                        <a:rPr lang="vi-VN" sz="1800" spc="-7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nghĩa</a:t>
                      </a:r>
                      <a:r>
                        <a:rPr lang="vi-VN" sz="1800" spc="-8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về</a:t>
                      </a:r>
                      <a:r>
                        <a:rPr lang="vi-VN" sz="1800" spc="-8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vi-VN" sz="1800" spc="-7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lượng</a:t>
                      </a:r>
                      <a:r>
                        <a:rPr lang="vi-VN" sz="1800" spc="-8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cho</a:t>
                      </a:r>
                      <a:r>
                        <a:rPr lang="vi-VN" sz="1800" spc="-8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danh</a:t>
                      </a:r>
                      <a:r>
                        <a:rPr lang="vi-VN" sz="1800" spc="-7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lang="vi-VN" sz="1800" spc="-8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cái.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82931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252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olap\Downloads\hình nền pp\Green-flower-ivy-spring-backgrounds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40000" y="457201"/>
            <a:ext cx="1669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Câu 2.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6E5B1B-A020-4B03-9F57-D801CB9D01FB}"/>
              </a:ext>
            </a:extLst>
          </p:cNvPr>
          <p:cNvSpPr/>
          <p:nvPr/>
        </p:nvSpPr>
        <p:spPr>
          <a:xfrm>
            <a:off x="3047999" y="832969"/>
            <a:ext cx="8786191" cy="5887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"/>
              <a:tabLst>
                <a:tab pos="228600" algn="l"/>
                <a:tab pos="2794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đậm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5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5300" marR="0" indent="-18034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Tục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truyền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đời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Hùng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Vương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sáu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ở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Gióng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vợ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chồng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lão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phúc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đức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20"/>
              </a:lnSpc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16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Gióng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40"/>
              </a:lnSpc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"/>
              <a:tabLst>
                <a:tab pos="228600" algn="l"/>
                <a:tab pos="57150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sắt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đập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ngã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Đùng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75"/>
              </a:lnSpc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Đắp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mười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75"/>
              </a:lnSpc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70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(Ca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30"/>
              </a:lnSpc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5300" marR="0" indent="-179070" algn="just">
              <a:lnSpc>
                <a:spcPct val="12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cất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lưới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nặng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Thận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ngờ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thanh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sắt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rồi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chui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lưới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Chàng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ném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xuống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vẫn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thanh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sắt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ấy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mắc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lưới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30"/>
              </a:lnSpc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101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Gươm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960"/>
              </a:lnSpc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rưỡi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nồi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cơm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lượt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đem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cửa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70"/>
              </a:lnSpc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23850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Nhương</a:t>
            </a: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14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thổi</a:t>
            </a:r>
            <a:r>
              <a:rPr lang="en-US" sz="14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14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14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14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14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217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olap\Downloads\hình nền pp\Green-flower-ivy-spring-backgrounds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40000" y="457201"/>
            <a:ext cx="1669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Câu 2.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51F53A-BE31-4856-910B-37C343CE9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763237"/>
              </p:ext>
            </p:extLst>
          </p:nvPr>
        </p:nvGraphicFramePr>
        <p:xfrm>
          <a:off x="3313043" y="1041976"/>
          <a:ext cx="7873766" cy="53588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20540">
                  <a:extLst>
                    <a:ext uri="{9D8B030D-6E8A-4147-A177-3AD203B41FA5}">
                      <a16:colId xmlns:a16="http://schemas.microsoft.com/office/drawing/2014/main" val="427350131"/>
                    </a:ext>
                  </a:extLst>
                </a:gridCol>
                <a:gridCol w="2244742">
                  <a:extLst>
                    <a:ext uri="{9D8B030D-6E8A-4147-A177-3AD203B41FA5}">
                      <a16:colId xmlns:a16="http://schemas.microsoft.com/office/drawing/2014/main" val="3846398180"/>
                    </a:ext>
                  </a:extLst>
                </a:gridCol>
                <a:gridCol w="4708484">
                  <a:extLst>
                    <a:ext uri="{9D8B030D-6E8A-4147-A177-3AD203B41FA5}">
                      <a16:colId xmlns:a16="http://schemas.microsoft.com/office/drawing/2014/main" val="4227728602"/>
                    </a:ext>
                  </a:extLst>
                </a:gridCol>
              </a:tblGrid>
              <a:tr h="1213319">
                <a:tc>
                  <a:txBody>
                    <a:bodyPr/>
                    <a:lstStyle/>
                    <a:p>
                      <a:pPr marL="162560" marR="15049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8590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Số</a:t>
                      </a:r>
                      <a:r>
                        <a:rPr lang="vi-VN" sz="2000" spc="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từ</a:t>
                      </a:r>
                      <a:r>
                        <a:rPr lang="vi-VN" sz="2000" spc="1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được</a:t>
                      </a:r>
                      <a:r>
                        <a:rPr lang="vi-VN" sz="2000" spc="1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sử</a:t>
                      </a:r>
                      <a:r>
                        <a:rPr lang="vi-VN" sz="2000" spc="1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dụng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2990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Ý</a:t>
                      </a:r>
                      <a:r>
                        <a:rPr lang="vi-VN" sz="2000" spc="5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nghĩa</a:t>
                      </a:r>
                      <a:r>
                        <a:rPr lang="vi-VN" sz="2000" spc="5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của</a:t>
                      </a:r>
                      <a:r>
                        <a:rPr lang="vi-VN" sz="2000" spc="1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số</a:t>
                      </a:r>
                      <a:r>
                        <a:rPr lang="vi-VN" sz="2000" spc="5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từ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3681843"/>
                  </a:ext>
                </a:extLst>
              </a:tr>
              <a:tr h="1718868">
                <a:tc>
                  <a:txBody>
                    <a:bodyPr/>
                    <a:lstStyle/>
                    <a:p>
                      <a:pPr marL="12065" marR="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sáu</a:t>
                      </a:r>
                      <a:endParaRPr lang="en-US" sz="2000">
                        <a:effectLst/>
                      </a:endParaRPr>
                    </a:p>
                    <a:p>
                      <a:pPr marL="50165" marR="0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hai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Biểu</a:t>
                      </a:r>
                      <a:r>
                        <a:rPr lang="vi-VN" sz="2000" spc="-9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thị</a:t>
                      </a:r>
                      <a:r>
                        <a:rPr lang="vi-VN" sz="2000" spc="-9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số</a:t>
                      </a:r>
                      <a:r>
                        <a:rPr lang="vi-VN" sz="2000" spc="-9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thứ</a:t>
                      </a:r>
                      <a:r>
                        <a:rPr lang="vi-VN" sz="2000" spc="-9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tự</a:t>
                      </a:r>
                      <a:r>
                        <a:rPr lang="vi-VN" sz="2000" spc="-9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của</a:t>
                      </a:r>
                      <a:r>
                        <a:rPr lang="vi-VN" sz="2000" spc="-9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danh</a:t>
                      </a:r>
                      <a:r>
                        <a:rPr lang="vi-VN" sz="2000" spc="-9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từ.</a:t>
                      </a:r>
                      <a:endParaRPr lang="en-US" sz="2000">
                        <a:effectLst/>
                      </a:endParaRPr>
                    </a:p>
                    <a:p>
                      <a:pPr marL="50165" marR="0">
                        <a:spcBef>
                          <a:spcPts val="64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Biểu</a:t>
                      </a:r>
                      <a:r>
                        <a:rPr lang="vi-VN" sz="2000" spc="-8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thị</a:t>
                      </a:r>
                      <a:r>
                        <a:rPr lang="vi-VN" sz="2000" spc="-7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số</a:t>
                      </a:r>
                      <a:r>
                        <a:rPr lang="vi-VN" sz="2000" spc="-7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lượng</a:t>
                      </a:r>
                      <a:r>
                        <a:rPr lang="vi-VN" sz="2000" spc="-8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chính</a:t>
                      </a:r>
                      <a:r>
                        <a:rPr lang="vi-VN" sz="2000" spc="-7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xác.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11049082"/>
                  </a:ext>
                </a:extLst>
              </a:tr>
              <a:tr h="808879">
                <a:tc>
                  <a:txBody>
                    <a:bodyPr/>
                    <a:lstStyle/>
                    <a:p>
                      <a:pPr marL="12065" marR="0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b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mười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Biểu</a:t>
                      </a:r>
                      <a:r>
                        <a:rPr lang="vi-VN" sz="2000" spc="-8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thị</a:t>
                      </a:r>
                      <a:r>
                        <a:rPr lang="vi-VN" sz="2000" spc="-7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số</a:t>
                      </a:r>
                      <a:r>
                        <a:rPr lang="vi-VN" sz="2000" spc="-7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lượng</a:t>
                      </a:r>
                      <a:r>
                        <a:rPr lang="vi-VN" sz="2000" spc="-8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chính</a:t>
                      </a:r>
                      <a:r>
                        <a:rPr lang="vi-VN" sz="2000" spc="-7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xác.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7285619"/>
                  </a:ext>
                </a:extLst>
              </a:tr>
              <a:tr h="808879">
                <a:tc>
                  <a:txBody>
                    <a:bodyPr/>
                    <a:lstStyle/>
                    <a:p>
                      <a:pPr marL="12065" marR="0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c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hai,</a:t>
                      </a:r>
                      <a:r>
                        <a:rPr lang="vi-VN" sz="2000" spc="-5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ba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Biểu</a:t>
                      </a:r>
                      <a:r>
                        <a:rPr lang="vi-VN" sz="2000" spc="-9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thị</a:t>
                      </a:r>
                      <a:r>
                        <a:rPr lang="vi-VN" sz="2000" spc="-9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số</a:t>
                      </a:r>
                      <a:r>
                        <a:rPr lang="vi-VN" sz="2000" spc="-9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thứ</a:t>
                      </a:r>
                      <a:r>
                        <a:rPr lang="vi-VN" sz="2000" spc="-9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tự</a:t>
                      </a:r>
                      <a:r>
                        <a:rPr lang="vi-VN" sz="2000" spc="-9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của</a:t>
                      </a:r>
                      <a:r>
                        <a:rPr lang="vi-VN" sz="2000" spc="-9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danh</a:t>
                      </a:r>
                      <a:r>
                        <a:rPr lang="vi-VN" sz="2000" spc="-9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từ.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08997117"/>
                  </a:ext>
                </a:extLst>
              </a:tr>
              <a:tr h="808879">
                <a:tc>
                  <a:txBody>
                    <a:bodyPr/>
                    <a:lstStyle/>
                    <a:p>
                      <a:pPr marL="12065" marR="0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d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một,</a:t>
                      </a:r>
                      <a:r>
                        <a:rPr lang="vi-VN" sz="2000" spc="-5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rưỡi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Biểu</a:t>
                      </a:r>
                      <a:r>
                        <a:rPr lang="vi-VN" sz="2000" spc="-8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thị</a:t>
                      </a:r>
                      <a:r>
                        <a:rPr lang="vi-VN" sz="2000" spc="-75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số</a:t>
                      </a:r>
                      <a:r>
                        <a:rPr lang="vi-VN" sz="2000" spc="-75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lượng</a:t>
                      </a:r>
                      <a:r>
                        <a:rPr lang="vi-VN" sz="2000" spc="-8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chính</a:t>
                      </a:r>
                      <a:r>
                        <a:rPr lang="vi-VN" sz="2000" spc="-75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xác.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91011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859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olap\Downloads\hình nền pp\hinh-nen-powerpoint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5772" y="431799"/>
            <a:ext cx="1092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+mj-lt"/>
              </a:rPr>
              <a:t>Câu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6DB39C-2629-4B89-AA8E-0133191D7459}"/>
              </a:ext>
            </a:extLst>
          </p:cNvPr>
          <p:cNvSpPr txBox="1"/>
          <p:nvPr/>
        </p:nvSpPr>
        <p:spPr>
          <a:xfrm>
            <a:off x="1504071" y="991692"/>
            <a:ext cx="949884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/>
              <a:t>Chỉ</a:t>
            </a:r>
            <a:r>
              <a:rPr lang="en-US" sz="2000" dirty="0"/>
              <a:t> ra </a:t>
            </a:r>
            <a:r>
              <a:rPr lang="en-US" sz="2000" dirty="0" err="1"/>
              <a:t>nghĩa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</a:t>
            </a:r>
            <a:r>
              <a:rPr lang="en-US" sz="2000" dirty="0" err="1"/>
              <a:t>thường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nghĩa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ý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tác</a:t>
            </a:r>
            <a:r>
              <a:rPr lang="en-US" sz="2000" dirty="0"/>
              <a:t> </a:t>
            </a:r>
            <a:r>
              <a:rPr lang="en-US" sz="2000" dirty="0" err="1"/>
              <a:t>giả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ngữ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  <a:endParaRPr lang="en-US" sz="1400" dirty="0"/>
          </a:p>
          <a:p>
            <a:r>
              <a:rPr lang="en-US" sz="2000" dirty="0"/>
              <a:t> </a:t>
            </a:r>
            <a:endParaRPr lang="en-US" sz="1400" dirty="0"/>
          </a:p>
          <a:p>
            <a:pPr lvl="1"/>
            <a:r>
              <a:rPr lang="en-US" sz="2000" i="1" dirty="0"/>
              <a:t>“</a:t>
            </a:r>
            <a:r>
              <a:rPr lang="en-US" sz="2000" i="1" dirty="0" err="1"/>
              <a:t>Chuẩn</a:t>
            </a:r>
            <a:r>
              <a:rPr lang="en-US" sz="2000" i="1" dirty="0"/>
              <a:t> </a:t>
            </a:r>
            <a:r>
              <a:rPr lang="en-US" sz="2000" i="1" dirty="0" err="1"/>
              <a:t>vị</a:t>
            </a:r>
            <a:r>
              <a:rPr lang="en-US" sz="2000" i="1" dirty="0"/>
              <a:t>” </a:t>
            </a:r>
            <a:r>
              <a:rPr lang="en-US" sz="2000" i="1" dirty="0" err="1"/>
              <a:t>thuỷ</a:t>
            </a:r>
            <a:r>
              <a:rPr lang="en-US" sz="2000" i="1" dirty="0"/>
              <a:t> </a:t>
            </a:r>
            <a:r>
              <a:rPr lang="en-US" sz="2000" i="1" dirty="0" err="1"/>
              <a:t>tiên</a:t>
            </a:r>
            <a:r>
              <a:rPr lang="en-US" sz="2000" i="1" dirty="0"/>
              <a:t> </a:t>
            </a:r>
            <a:r>
              <a:rPr lang="en-US" sz="2000" i="1" dirty="0" err="1"/>
              <a:t>xưa</a:t>
            </a:r>
            <a:r>
              <a:rPr lang="en-US" sz="2000" i="1" dirty="0"/>
              <a:t>, </a:t>
            </a:r>
            <a:r>
              <a:rPr lang="en-US" sz="2000" i="1" dirty="0" err="1"/>
              <a:t>lá</a:t>
            </a:r>
            <a:r>
              <a:rPr lang="en-US" sz="2000" i="1" dirty="0"/>
              <a:t> </a:t>
            </a:r>
            <a:r>
              <a:rPr lang="en-US" sz="2000" i="1" dirty="0" err="1"/>
              <a:t>phải</a:t>
            </a:r>
            <a:r>
              <a:rPr lang="en-US" sz="2000" i="1" dirty="0"/>
              <a:t> </a:t>
            </a:r>
            <a:r>
              <a:rPr lang="en-US" sz="2000" i="1" dirty="0" err="1"/>
              <a:t>xoăn</a:t>
            </a:r>
            <a:r>
              <a:rPr lang="en-US" sz="2000" i="1" dirty="0"/>
              <a:t>, </a:t>
            </a:r>
            <a:r>
              <a:rPr lang="en-US" sz="2000" i="1" dirty="0" err="1"/>
              <a:t>thấp</a:t>
            </a:r>
            <a:r>
              <a:rPr lang="en-US" sz="2000" i="1" dirty="0"/>
              <a:t>, </a:t>
            </a:r>
            <a:r>
              <a:rPr lang="en-US" sz="2000" i="1" dirty="0" err="1"/>
              <a:t>những</a:t>
            </a:r>
            <a:r>
              <a:rPr lang="en-US" sz="2000" i="1" dirty="0"/>
              <a:t> </a:t>
            </a:r>
            <a:r>
              <a:rPr lang="en-US" sz="2000" i="1" dirty="0" err="1"/>
              <a:t>bông</a:t>
            </a:r>
            <a:r>
              <a:rPr lang="en-US" sz="2000" i="1" dirty="0"/>
              <a:t> </a:t>
            </a:r>
            <a:r>
              <a:rPr lang="en-US" sz="2000" i="1" dirty="0" err="1"/>
              <a:t>hoa</a:t>
            </a:r>
            <a:r>
              <a:rPr lang="en-US" sz="2000" i="1" dirty="0"/>
              <a:t> </a:t>
            </a:r>
            <a:r>
              <a:rPr lang="en-US" sz="2000" i="1" dirty="0" err="1"/>
              <a:t>cao</a:t>
            </a:r>
            <a:r>
              <a:rPr lang="en-US" sz="2000" i="1" dirty="0"/>
              <a:t> </a:t>
            </a:r>
            <a:r>
              <a:rPr lang="en-US" sz="2000" i="1" dirty="0" err="1"/>
              <a:t>lêu</a:t>
            </a:r>
            <a:r>
              <a:rPr lang="en-US" sz="2000" i="1" dirty="0"/>
              <a:t> </a:t>
            </a:r>
            <a:r>
              <a:rPr lang="en-US" sz="2000" i="1" dirty="0" err="1"/>
              <a:t>đêu</a:t>
            </a:r>
            <a:r>
              <a:rPr lang="en-US" sz="2000" i="1" dirty="0"/>
              <a:t> </a:t>
            </a:r>
            <a:r>
              <a:rPr lang="en-US" sz="2000" i="1" dirty="0" err="1"/>
              <a:t>cũng</a:t>
            </a:r>
            <a:r>
              <a:rPr lang="en-US" sz="2000" i="1" dirty="0"/>
              <a:t> 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hỏng</a:t>
            </a:r>
            <a:r>
              <a:rPr lang="en-US" sz="2000" i="1" dirty="0"/>
              <a:t>.</a:t>
            </a:r>
            <a:endParaRPr lang="en-US" sz="1400" dirty="0"/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(</a:t>
            </a:r>
            <a:r>
              <a:rPr lang="en-US" sz="2000" i="1" dirty="0"/>
              <a:t>Theo</a:t>
            </a:r>
            <a:r>
              <a:rPr lang="en-US" sz="2000" dirty="0"/>
              <a:t> </a:t>
            </a:r>
            <a:r>
              <a:rPr lang="en-US" sz="2000" dirty="0" err="1"/>
              <a:t>Giang</a:t>
            </a:r>
            <a:r>
              <a:rPr lang="en-US" sz="2000" dirty="0"/>
              <a:t> Nam, </a:t>
            </a:r>
            <a:r>
              <a:rPr lang="en-US" sz="2000" i="1" dirty="0" err="1"/>
              <a:t>Cách</a:t>
            </a:r>
            <a:r>
              <a:rPr lang="en-US" sz="2000" i="1" dirty="0"/>
              <a:t> </a:t>
            </a:r>
            <a:r>
              <a:rPr lang="en-US" sz="2000" i="1" dirty="0" err="1"/>
              <a:t>gọt</a:t>
            </a:r>
            <a:r>
              <a:rPr lang="en-US" sz="2000" i="1" dirty="0"/>
              <a:t> </a:t>
            </a:r>
            <a:r>
              <a:rPr lang="en-US" sz="2000" i="1" dirty="0" err="1"/>
              <a:t>củ</a:t>
            </a:r>
            <a:r>
              <a:rPr lang="en-US" sz="2000" i="1" dirty="0"/>
              <a:t> </a:t>
            </a:r>
            <a:r>
              <a:rPr lang="en-US" sz="2000" i="1" dirty="0" err="1"/>
              <a:t>hoa</a:t>
            </a:r>
            <a:r>
              <a:rPr lang="en-US" sz="2000" i="1" dirty="0"/>
              <a:t> </a:t>
            </a:r>
            <a:r>
              <a:rPr lang="en-US" sz="2000" i="1" dirty="0" err="1"/>
              <a:t>thuỷ</a:t>
            </a:r>
            <a:r>
              <a:rPr lang="en-US" sz="2000" i="1" dirty="0"/>
              <a:t> </a:t>
            </a:r>
            <a:r>
              <a:rPr lang="en-US" sz="2000" i="1" dirty="0" err="1"/>
              <a:t>tiên</a:t>
            </a:r>
            <a:r>
              <a:rPr lang="en-US" sz="2000" dirty="0"/>
              <a:t>)</a:t>
            </a:r>
            <a:endParaRPr lang="en-US" sz="2400" dirty="0"/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b. </a:t>
            </a:r>
            <a:r>
              <a:rPr lang="en-US" sz="2000" i="1" dirty="0"/>
              <a:t>Theo </a:t>
            </a:r>
            <a:r>
              <a:rPr lang="en-US" sz="2000" i="1" dirty="0" err="1"/>
              <a:t>nghệ</a:t>
            </a:r>
            <a:r>
              <a:rPr lang="en-US" sz="2000" i="1" dirty="0"/>
              <a:t> </a:t>
            </a:r>
            <a:r>
              <a:rPr lang="en-US" sz="2000" i="1" dirty="0" err="1"/>
              <a:t>nhân</a:t>
            </a:r>
            <a:r>
              <a:rPr lang="en-US" sz="2000" i="1" dirty="0"/>
              <a:t> </a:t>
            </a:r>
            <a:r>
              <a:rPr lang="en-US" sz="2000" i="1" dirty="0" err="1"/>
              <a:t>Nguyễn</a:t>
            </a:r>
            <a:r>
              <a:rPr lang="en-US" sz="2000" i="1" dirty="0"/>
              <a:t> </a:t>
            </a:r>
            <a:r>
              <a:rPr lang="en-US" sz="2000" i="1" dirty="0" err="1"/>
              <a:t>Phú</a:t>
            </a:r>
            <a:r>
              <a:rPr lang="en-US" sz="2000" i="1" dirty="0"/>
              <a:t> </a:t>
            </a:r>
            <a:r>
              <a:rPr lang="en-US" sz="2000" i="1" dirty="0" err="1"/>
              <a:t>Cường</a:t>
            </a:r>
            <a:r>
              <a:rPr lang="en-US" sz="2000" i="1" dirty="0"/>
              <a:t>, </a:t>
            </a:r>
            <a:r>
              <a:rPr lang="en-US" sz="2000" i="1" dirty="0" err="1"/>
              <a:t>đấy</a:t>
            </a:r>
            <a:r>
              <a:rPr lang="en-US" sz="2000" i="1" dirty="0"/>
              <a:t> 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lúc</a:t>
            </a:r>
            <a:r>
              <a:rPr lang="en-US" sz="2000" i="1" dirty="0"/>
              <a:t> </a:t>
            </a:r>
            <a:r>
              <a:rPr lang="en-US" sz="2000" i="1" dirty="0" err="1"/>
              <a:t>chiếc</a:t>
            </a:r>
            <a:r>
              <a:rPr lang="en-US" sz="2000" i="1" dirty="0"/>
              <a:t> </a:t>
            </a:r>
            <a:r>
              <a:rPr lang="en-US" sz="2000" i="1" dirty="0" err="1"/>
              <a:t>lá</a:t>
            </a:r>
            <a:r>
              <a:rPr lang="en-US" sz="2000" i="1" dirty="0"/>
              <a:t> “</a:t>
            </a:r>
            <a:r>
              <a:rPr lang="en-US" sz="2000" i="1" dirty="0" err="1"/>
              <a:t>ngoan</a:t>
            </a:r>
            <a:r>
              <a:rPr lang="en-US" sz="2000" i="1" dirty="0"/>
              <a:t>” </a:t>
            </a:r>
            <a:r>
              <a:rPr lang="en-US" sz="2000" i="1" dirty="0" err="1"/>
              <a:t>nhất</a:t>
            </a:r>
            <a:r>
              <a:rPr lang="en-US" sz="2000" i="1" dirty="0"/>
              <a:t>.</a:t>
            </a:r>
            <a:endParaRPr lang="en-US" sz="1400" dirty="0"/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(</a:t>
            </a:r>
            <a:r>
              <a:rPr lang="en-US" sz="2000" i="1" dirty="0"/>
              <a:t>Theo</a:t>
            </a:r>
            <a:r>
              <a:rPr lang="en-US" sz="2000" dirty="0"/>
              <a:t> </a:t>
            </a:r>
            <a:r>
              <a:rPr lang="en-US" sz="2000" dirty="0" err="1"/>
              <a:t>Giang</a:t>
            </a:r>
            <a:r>
              <a:rPr lang="en-US" sz="2000" dirty="0"/>
              <a:t> Nam, </a:t>
            </a:r>
            <a:r>
              <a:rPr lang="en-US" sz="2000" i="1" dirty="0" err="1"/>
              <a:t>Cách</a:t>
            </a:r>
            <a:r>
              <a:rPr lang="en-US" sz="2000" i="1" dirty="0"/>
              <a:t> </a:t>
            </a:r>
            <a:r>
              <a:rPr lang="en-US" sz="2000" i="1" dirty="0" err="1"/>
              <a:t>gọt</a:t>
            </a:r>
            <a:r>
              <a:rPr lang="en-US" sz="2000" i="1" dirty="0"/>
              <a:t> </a:t>
            </a:r>
            <a:r>
              <a:rPr lang="en-US" sz="2000" i="1" dirty="0" err="1"/>
              <a:t>củ</a:t>
            </a:r>
            <a:r>
              <a:rPr lang="en-US" sz="2000" i="1" dirty="0"/>
              <a:t> </a:t>
            </a:r>
            <a:r>
              <a:rPr lang="en-US" sz="2000" i="1" dirty="0" err="1"/>
              <a:t>hoa</a:t>
            </a:r>
            <a:r>
              <a:rPr lang="en-US" sz="2000" i="1" dirty="0"/>
              <a:t> </a:t>
            </a:r>
            <a:r>
              <a:rPr lang="en-US" sz="2000" i="1" dirty="0" err="1"/>
              <a:t>thuỷ</a:t>
            </a:r>
            <a:r>
              <a:rPr lang="en-US" sz="2000" i="1" dirty="0"/>
              <a:t> </a:t>
            </a:r>
            <a:r>
              <a:rPr lang="en-US" sz="2000" i="1" dirty="0" err="1"/>
              <a:t>tiên</a:t>
            </a:r>
            <a:r>
              <a:rPr lang="en-US" sz="2000" dirty="0"/>
              <a:t>)</a:t>
            </a:r>
            <a:endParaRPr lang="en-US" sz="2400" dirty="0"/>
          </a:p>
          <a:p>
            <a:r>
              <a:rPr lang="en-US" sz="2000" dirty="0"/>
              <a:t> 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074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olap\Downloads\hình nền pp\hinh-nen-powerpoint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0BF754-62E7-4E76-9C4B-1BA51A362F2C}"/>
              </a:ext>
            </a:extLst>
          </p:cNvPr>
          <p:cNvSpPr txBox="1"/>
          <p:nvPr/>
        </p:nvSpPr>
        <p:spPr>
          <a:xfrm>
            <a:off x="2296886" y="625734"/>
            <a:ext cx="7888514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1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 i="0" dirty="0">
                <a:solidFill>
                  <a:srgbClr val="61DA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endParaRPr lang="vi-VN" sz="3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610EE0-0A89-4FC5-82C8-A5B57CE15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820525"/>
              </p:ext>
            </p:extLst>
          </p:nvPr>
        </p:nvGraphicFramePr>
        <p:xfrm>
          <a:off x="1705970" y="436728"/>
          <a:ext cx="8843749" cy="59367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49289">
                  <a:extLst>
                    <a:ext uri="{9D8B030D-6E8A-4147-A177-3AD203B41FA5}">
                      <a16:colId xmlns:a16="http://schemas.microsoft.com/office/drawing/2014/main" val="2597910407"/>
                    </a:ext>
                  </a:extLst>
                </a:gridCol>
                <a:gridCol w="2669246">
                  <a:extLst>
                    <a:ext uri="{9D8B030D-6E8A-4147-A177-3AD203B41FA5}">
                      <a16:colId xmlns:a16="http://schemas.microsoft.com/office/drawing/2014/main" val="3141641703"/>
                    </a:ext>
                  </a:extLst>
                </a:gridCol>
                <a:gridCol w="4525214">
                  <a:extLst>
                    <a:ext uri="{9D8B030D-6E8A-4147-A177-3AD203B41FA5}">
                      <a16:colId xmlns:a16="http://schemas.microsoft.com/office/drawing/2014/main" val="2643450009"/>
                    </a:ext>
                  </a:extLst>
                </a:gridCol>
              </a:tblGrid>
              <a:tr h="2063481">
                <a:tc>
                  <a:txBody>
                    <a:bodyPr/>
                    <a:lstStyle/>
                    <a:p>
                      <a:pPr marL="199390" marR="86995" indent="-91440">
                        <a:lnSpc>
                          <a:spcPts val="16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vi-VN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9390" marR="86995" indent="-91440">
                        <a:lnSpc>
                          <a:spcPts val="16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 được</a:t>
                      </a:r>
                      <a:r>
                        <a:rPr lang="vi-VN" sz="1800" spc="-2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vi-VN" sz="1800" spc="-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15811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endParaRPr lang="vi-VN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811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vi-VN" sz="1800" spc="-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vi-VN" sz="18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130810" marR="33655" indent="-32385">
                        <a:lnSpc>
                          <a:spcPts val="16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vi-VN" sz="1800" spc="-5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0810" marR="33655" indent="-32385">
                        <a:lnSpc>
                          <a:spcPts val="16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vi-VN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vi-VN" sz="18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vi-VN" sz="18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vi-VN" sz="18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vi-VN" sz="18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vi-VN" sz="18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vi-VN" sz="18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18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18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vi-VN" sz="1800" spc="-2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vi-VN" sz="18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vi-VN" sz="1800" spc="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vi-VN" sz="1800" spc="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vi-VN" sz="18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gọt</a:t>
                      </a:r>
                      <a:r>
                        <a:rPr lang="vi-VN" sz="18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</a:t>
                      </a:r>
                      <a:r>
                        <a:rPr lang="vi-VN" sz="18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vi-VN" sz="18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thuỷ</a:t>
                      </a:r>
                      <a:r>
                        <a:rPr lang="vi-VN" sz="18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41290476"/>
                  </a:ext>
                </a:extLst>
              </a:tr>
              <a:tr h="1825541">
                <a:tc>
                  <a:txBody>
                    <a:bodyPr/>
                    <a:lstStyle/>
                    <a:p>
                      <a:pPr marL="50165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vi-VN" sz="1800" spc="-7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1800" b="1" spc="-7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vi-VN" sz="1800" b="1" spc="-6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vi-VN" sz="1800" b="1" spc="-7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50800" marR="33655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18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vi-VN" sz="18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vi-VN" sz="18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vi-VN" sz="18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vi-VN" sz="18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(nói</a:t>
                      </a:r>
                      <a:r>
                        <a:rPr lang="vi-VN" sz="18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18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vi-VN" sz="18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vi-VN" sz="18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vi-VN" sz="1800" spc="-3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thuỷ</a:t>
                      </a:r>
                      <a:r>
                        <a:rPr lang="vi-VN" sz="1800" spc="-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vi-VN" sz="1800" spc="-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xưa).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558498578"/>
                  </a:ext>
                </a:extLst>
              </a:tr>
              <a:tr h="2047754">
                <a:tc>
                  <a:txBody>
                    <a:bodyPr/>
                    <a:lstStyle/>
                    <a:p>
                      <a:pPr marL="50165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Ngoan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50800" marR="0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vi-VN" sz="18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bảo,</a:t>
                      </a:r>
                      <a:r>
                        <a:rPr lang="vi-VN" sz="18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vi-VN" sz="18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vi-VN" sz="18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vi-VN" sz="1800" spc="-34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(thường</a:t>
                      </a:r>
                      <a:r>
                        <a:rPr lang="vi-VN" sz="1800" spc="-3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vi-VN" sz="1800" spc="-3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18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vi-VN" sz="1800" spc="-3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em).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(Chiếc</a:t>
                      </a:r>
                      <a:r>
                        <a:rPr lang="vi-VN" sz="1800" spc="-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lá)</a:t>
                      </a:r>
                      <a:r>
                        <a:rPr lang="vi-VN" sz="1800" spc="-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vi-VN" sz="1800" spc="-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</a:t>
                      </a:r>
                      <a:r>
                        <a:rPr lang="vi-VN" sz="1800" spc="-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nắn,</a:t>
                      </a:r>
                      <a:r>
                        <a:rPr lang="vi-VN" sz="1800" spc="-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vi-VN" sz="1800" spc="-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vi-VN" sz="1800" spc="-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vi-VN" sz="1800" spc="-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344962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545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502769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8D4CA2-D141-41D0-9668-4B698054600C}"/>
              </a:ext>
            </a:extLst>
          </p:cNvPr>
          <p:cNvSpPr txBox="1"/>
          <p:nvPr/>
        </p:nvSpPr>
        <p:spPr>
          <a:xfrm>
            <a:off x="834887" y="278296"/>
            <a:ext cx="10018643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b="1" u="sng" dirty="0">
                <a:latin typeface="+mj-lt"/>
              </a:rPr>
              <a:t> Câu 5:</a:t>
            </a:r>
          </a:p>
          <a:p>
            <a:r>
              <a:rPr lang="en-US" sz="2400" dirty="0" err="1">
                <a:latin typeface="+mj-lt"/>
              </a:rPr>
              <a:t>Trong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Việt</a:t>
            </a:r>
            <a:r>
              <a:rPr lang="en-US" sz="2400" dirty="0">
                <a:latin typeface="+mj-lt"/>
              </a:rPr>
              <a:t>, </a:t>
            </a:r>
            <a:r>
              <a:rPr lang="en-US" sz="2400" b="1" i="1" dirty="0" err="1">
                <a:latin typeface="+mj-lt"/>
              </a:rPr>
              <a:t>cho</a:t>
            </a:r>
            <a:r>
              <a:rPr lang="en-US" sz="2400" dirty="0">
                <a:latin typeface="+mj-lt"/>
              </a:rPr>
              <a:t>, </a:t>
            </a:r>
            <a:r>
              <a:rPr lang="en-US" sz="2400" b="1" i="1" dirty="0" err="1">
                <a:latin typeface="+mj-lt"/>
              </a:rPr>
              <a:t>biếu</a:t>
            </a:r>
            <a:r>
              <a:rPr lang="en-US" sz="2400" dirty="0">
                <a:latin typeface="+mj-lt"/>
              </a:rPr>
              <a:t>, </a:t>
            </a:r>
            <a:r>
              <a:rPr lang="en-US" sz="2400" b="1" i="1" dirty="0" err="1">
                <a:latin typeface="+mj-lt"/>
              </a:rPr>
              <a:t>tặng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nghĩa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giống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nhau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chuyển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vật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mình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đang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sở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hữu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không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đổi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gì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cả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Trong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câu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văn</a:t>
            </a:r>
            <a:r>
              <a:rPr lang="en-US" sz="2400" dirty="0">
                <a:latin typeface="+mj-lt"/>
              </a:rPr>
              <a:t> “</a:t>
            </a:r>
            <a:r>
              <a:rPr lang="en-US" sz="2400" dirty="0" err="1">
                <a:latin typeface="+mj-lt"/>
              </a:rPr>
              <a:t>Rồi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tôi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dỡ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dăm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chiếc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bánh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khúc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nóng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hổi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chiếc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đĩa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chị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tôi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mang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cuối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làng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biếu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ngoại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tôi</a:t>
            </a:r>
            <a:r>
              <a:rPr lang="en-US" sz="2400" dirty="0">
                <a:latin typeface="+mj-lt"/>
              </a:rPr>
              <a:t>.” (</a:t>
            </a:r>
            <a:r>
              <a:rPr lang="en-US" sz="2400" dirty="0" err="1">
                <a:latin typeface="+mj-lt"/>
              </a:rPr>
              <a:t>Nguyễn</a:t>
            </a:r>
            <a:r>
              <a:rPr lang="en-US" sz="2400" dirty="0">
                <a:latin typeface="+mj-lt"/>
              </a:rPr>
              <a:t> Quang </a:t>
            </a:r>
            <a:r>
              <a:rPr lang="en-US" sz="2400" dirty="0" err="1">
                <a:latin typeface="+mj-lt"/>
              </a:rPr>
              <a:t>Thiều</a:t>
            </a:r>
            <a:r>
              <a:rPr lang="en-US" sz="2400" dirty="0">
                <a:latin typeface="+mj-lt"/>
              </a:rPr>
              <a:t>, </a:t>
            </a:r>
            <a:r>
              <a:rPr lang="en-US" sz="2400" i="1" dirty="0" err="1">
                <a:latin typeface="+mj-lt"/>
              </a:rPr>
              <a:t>Tôi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khóc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những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cánh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đồng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rau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khúc</a:t>
            </a:r>
            <a:r>
              <a:rPr lang="en-US" sz="2400" dirty="0">
                <a:latin typeface="+mj-lt"/>
              </a:rPr>
              <a:t>), </a:t>
            </a:r>
            <a:r>
              <a:rPr lang="en-US" sz="2400" dirty="0" err="1">
                <a:latin typeface="+mj-lt"/>
              </a:rPr>
              <a:t>vì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lại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dùng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từ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biếu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không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dùng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cho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hoặc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tặng</a:t>
            </a:r>
            <a:r>
              <a:rPr lang="en-US" sz="2400" dirty="0">
                <a:latin typeface="+mj-lt"/>
              </a:rPr>
              <a:t>?</a:t>
            </a:r>
          </a:p>
          <a:p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lap\Downloads\hình nền pp\background-powerpoint-dep-cho-bay-thuyet-trinh-chuyen-nghiep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83E892-EFEC-4101-8E3F-2F61568DD712}"/>
              </a:ext>
            </a:extLst>
          </p:cNvPr>
          <p:cNvSpPr/>
          <p:nvPr/>
        </p:nvSpPr>
        <p:spPr>
          <a:xfrm>
            <a:off x="265043" y="622853"/>
            <a:ext cx="9674087" cy="6042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0" marR="0" algn="just">
              <a:spcBef>
                <a:spcPts val="420"/>
              </a:spcBef>
              <a:spcAft>
                <a:spcPts val="0"/>
              </a:spcAft>
            </a:pP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1600" b="1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từ</a:t>
            </a: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16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biếu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16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tặng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338455" lvl="1" indent="-285750" algn="just">
              <a:lnSpc>
                <a:spcPct val="115000"/>
              </a:lnSpc>
              <a:spcBef>
                <a:spcPts val="65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Times New Roman" panose="02020603050405020304" pitchFamily="18" charset="0"/>
              <a:buChar char="–"/>
              <a:tabLst>
                <a:tab pos="786130" algn="l"/>
              </a:tabLst>
            </a:pP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vi-VN" sz="1600" b="1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1600" b="1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nghĩa: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vi-VN" sz="1600" b="1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vi-VN" sz="1600" b="1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vi-VN" sz="1600" b="1" spc="-29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 lấy gì cả.</a:t>
            </a:r>
            <a:endParaRPr 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337185" lvl="1" indent="-285750" algn="just">
              <a:lnSpc>
                <a:spcPct val="115000"/>
              </a:lnSpc>
              <a:spcBef>
                <a:spcPts val="42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Times New Roman" panose="02020603050405020304" pitchFamily="18" charset="0"/>
              <a:buChar char="–"/>
              <a:tabLst>
                <a:tab pos="800735" algn="l"/>
              </a:tabLst>
            </a:pP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 khác nhau: ba từ trên có sự khác nhau về sắc thái biểu cảm và đối tượng nói</a:t>
            </a:r>
            <a:r>
              <a:rPr lang="vi-VN" sz="1600" b="1" spc="-28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 khi</a:t>
            </a: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dụng:</a:t>
            </a:r>
            <a:endParaRPr 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5605" marR="335915" indent="431800" algn="just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16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thường dùng trong trường hợp người trên/ lớn tuổi hơn trao cho người</a:t>
            </a:r>
            <a:r>
              <a:rPr lang="vi-VN" sz="1600" b="1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dưới/</a:t>
            </a:r>
            <a:r>
              <a:rPr lang="vi-VN" sz="1600" b="1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vi-VN" sz="1600" b="1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hàng/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vi-VN" sz="1600" b="1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nhau,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vi-VN" sz="1600" b="1" spc="-29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 bình thường, thân mật.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5605" marR="336550" indent="431800" algn="just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16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Biếu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thường dùng trong trường hợp người dưới/ nhỏ tuổi hơn trao cho người</a:t>
            </a:r>
            <a:r>
              <a:rPr lang="vi-VN" sz="1600" b="1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trên/</a:t>
            </a: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 tuổi hơn, biểu thị sự</a:t>
            </a: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tôn trọng, thành kính.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5605" marR="335915" indent="431800" algn="just">
              <a:lnSpc>
                <a:spcPct val="115000"/>
              </a:lnSpc>
              <a:spcBef>
                <a:spcPts val="420"/>
              </a:spcBef>
              <a:spcAft>
                <a:spcPts val="0"/>
              </a:spcAft>
            </a:pP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16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Tặng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được dùng để chỉ ý “cho, trao cho nhằm khen ngợi, khuyến khích hay tỏ</a:t>
            </a:r>
            <a:r>
              <a:rPr lang="vi-VN" sz="1600" b="1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 yêu mến”, có thể dùng trong nhiều trường hợp (giữa người trên/ lớn tuổi và người</a:t>
            </a:r>
            <a:r>
              <a:rPr lang="vi-VN" sz="1600" b="1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dưới/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hàng/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nhau).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Tặng</a:t>
            </a:r>
            <a:r>
              <a:rPr lang="vi-VN" sz="1600" b="1" i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(ví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dụ: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tặng</a:t>
            </a:r>
            <a:r>
              <a:rPr lang="vi-VN" sz="1600" b="1" spc="-29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quà sinh nhật cho nó, tặng anh ấy một món quà, tặng mẹ một bó hoa,…) thường được sử</a:t>
            </a:r>
            <a:r>
              <a:rPr lang="vi-VN" sz="1600" b="1" spc="-29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các dịp đặc biệt như: sinh</a:t>
            </a: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nhật, ngày lễ,…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6240" marR="335915" indent="280670" algn="just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Quang</a:t>
            </a:r>
            <a:r>
              <a:rPr lang="vi-VN" sz="1600" b="1" spc="-7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Thiều,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biếu</a:t>
            </a:r>
            <a:r>
              <a:rPr lang="vi-VN" sz="1600" b="1" i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vi-VN" sz="1600" b="1" spc="-28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 phù hợp vì đó là trường hợp “chị tôi” (người dưới) mang những chiếc bánh khúc</a:t>
            </a:r>
            <a:r>
              <a:rPr lang="vi-VN" sz="1600" b="1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nóng hổi đến để trao cho “bà ngoại tôi” (người trên). Cách sử dụng từ </a:t>
            </a:r>
            <a:r>
              <a:rPr lang="vi-VN" sz="16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biếu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trường</a:t>
            </a:r>
            <a:r>
              <a:rPr lang="vi-VN" sz="1600" b="1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 đó thể hiện được sự kính trọng của tác giả dành cho bà ngoại mình. Cách diễn đạt</a:t>
            </a:r>
            <a:r>
              <a:rPr lang="vi-VN" sz="1600" b="1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 vậy cho thấy những chiếc bánh khúc ấy không chỉ là những hiện vật về mặt vật chất</a:t>
            </a:r>
            <a:r>
              <a:rPr lang="vi-VN" sz="1600" b="1" spc="-28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 nó còn gói trọn tất cả những tình cảm yêu thương, trân trọng mà người cho dành cho</a:t>
            </a:r>
            <a:r>
              <a:rPr lang="vi-VN" sz="1600" b="1" spc="-28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 nhận.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752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lap\Downloads\hình nền pp\background-powerpoint-dep-cho-bay-thuyet-trinh-chuyen-nghiep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ABD9EC-47BA-48D7-BD3B-56CA5E83CB1F}"/>
              </a:ext>
            </a:extLst>
          </p:cNvPr>
          <p:cNvSpPr txBox="1"/>
          <p:nvPr/>
        </p:nvSpPr>
        <p:spPr>
          <a:xfrm>
            <a:off x="569844" y="133739"/>
            <a:ext cx="9212784" cy="659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1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i="0" dirty="0">
                <a:solidFill>
                  <a:srgbClr val="F92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Yêu cầu nội dung: </a:t>
            </a:r>
            <a:r>
              <a:rPr lang="vi-VN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 lại một kỉ niệm của em với một người thân trong gia đình:</a:t>
            </a:r>
            <a:endParaRPr lang="vi-VN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571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Dạng bài: Kể lại kỉ niệm (trải nghiệm của bản thân)</a:t>
            </a:r>
            <a:endParaRPr lang="vi-VN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571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Ngôi kể: Ngôi thứ nhất.</a:t>
            </a:r>
            <a:endParaRPr lang="vi-VN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571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Người thân trong gia đình: Bố mẹ, ông bà, anh chị em,…</a:t>
            </a:r>
            <a:endParaRPr lang="vi-VN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571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i="0" dirty="0">
                <a:solidFill>
                  <a:srgbClr val="F92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Yêu cầu hình thức:</a:t>
            </a:r>
            <a:endParaRPr lang="vi-VN" sz="2400" b="1" i="1" dirty="0">
              <a:solidFill>
                <a:srgbClr val="F9243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571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Đoạn văn 150-200 chữ</a:t>
            </a:r>
            <a:endParaRPr lang="vi-VN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571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Ít nhất 1 câu có nhiều vị ngữ</a:t>
            </a:r>
            <a:endParaRPr lang="vi-VN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571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Ít nhất 1 câu có biện pháp nghệ thuật nhân hoá</a:t>
            </a:r>
            <a:endParaRPr lang="vi-VN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571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Gạch chân (hoặc dùng bút đánh dấu) để xác định những câu chứa yêu cầu của đề bài.</a:t>
            </a:r>
            <a:endParaRPr lang="vi-VN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571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414589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334000" y="0"/>
              <a:ext cx="6858000" cy="6858000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1468582" y="1921613"/>
            <a:ext cx="92548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5BB2D6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Thank you for watching</a:t>
            </a:r>
          </a:p>
        </p:txBody>
      </p:sp>
    </p:spTree>
    <p:extLst>
      <p:ext uri="{BB962C8B-B14F-4D97-AF65-F5344CB8AC3E}">
        <p14:creationId xmlns:p14="http://schemas.microsoft.com/office/powerpoint/2010/main" val="307409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Cloud Callout 79874"/>
          <p:cNvSpPr>
            <a:spLocks noChangeArrowheads="1"/>
          </p:cNvSpPr>
          <p:nvPr/>
        </p:nvSpPr>
        <p:spPr bwMode="auto">
          <a:xfrm>
            <a:off x="959044" y="177703"/>
            <a:ext cx="9448800" cy="1905000"/>
          </a:xfrm>
          <a:prstGeom prst="cloudCallout">
            <a:avLst>
              <a:gd name="adj1" fmla="val 56384"/>
              <a:gd name="adj2" fmla="val -4808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</a:rPr>
              <a:t>Em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</a:rPr>
              <a:t>hãy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vi-VN" sz="3000" b="1" dirty="0">
                <a:solidFill>
                  <a:schemeClr val="bg1"/>
                </a:solidFill>
                <a:latin typeface="Times New Roman" pitchFamily="18" charset="0"/>
              </a:rPr>
              <a:t>cho biết những từ sau đây là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</a:rPr>
              <a:t>loại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</a:rPr>
              <a:t>từ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vi-VN" sz="3000" b="1" dirty="0">
                <a:solidFill>
                  <a:schemeClr val="bg1"/>
                </a:solidFill>
                <a:latin typeface="Times New Roman" pitchFamily="18" charset="0"/>
              </a:rPr>
              <a:t>gì?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877" name="Cloud Callout 79876"/>
          <p:cNvSpPr>
            <a:spLocks noChangeArrowheads="1"/>
          </p:cNvSpPr>
          <p:nvPr/>
        </p:nvSpPr>
        <p:spPr bwMode="auto">
          <a:xfrm>
            <a:off x="134133" y="3252568"/>
            <a:ext cx="2257375" cy="2046263"/>
          </a:xfrm>
          <a:prstGeom prst="cloudCallout">
            <a:avLst>
              <a:gd name="adj1" fmla="val 9926"/>
              <a:gd name="adj2" fmla="val -81324"/>
            </a:avLst>
          </a:prstGeom>
          <a:solidFill>
            <a:srgbClr val="D9E84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6" name="Cloud Callout 79876">
            <a:extLst>
              <a:ext uri="{FF2B5EF4-FFF2-40B4-BE49-F238E27FC236}">
                <a16:creationId xmlns:a16="http://schemas.microsoft.com/office/drawing/2014/main" id="{079804F7-5F57-4175-98E7-E7A44A069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7414" y="2563544"/>
            <a:ext cx="2257375" cy="2046263"/>
          </a:xfrm>
          <a:prstGeom prst="cloudCallout">
            <a:avLst>
              <a:gd name="adj1" fmla="val 9926"/>
              <a:gd name="adj2" fmla="val -81324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7" name="Cloud Callout 79876">
            <a:extLst>
              <a:ext uri="{FF2B5EF4-FFF2-40B4-BE49-F238E27FC236}">
                <a16:creationId xmlns:a16="http://schemas.microsoft.com/office/drawing/2014/main" id="{8F34A594-11AE-4B6E-9DE4-479AC0B2D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191" y="4275699"/>
            <a:ext cx="2257375" cy="2046263"/>
          </a:xfrm>
          <a:prstGeom prst="cloudCallout">
            <a:avLst>
              <a:gd name="adj1" fmla="val 9926"/>
              <a:gd name="adj2" fmla="val -8132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8" name="Cloud Callout 79876">
            <a:extLst>
              <a:ext uri="{FF2B5EF4-FFF2-40B4-BE49-F238E27FC236}">
                <a16:creationId xmlns:a16="http://schemas.microsoft.com/office/drawing/2014/main" id="{63E07153-053A-423B-B8E0-4A9C97CD0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332" y="3105834"/>
            <a:ext cx="2257375" cy="2046263"/>
          </a:xfrm>
          <a:prstGeom prst="cloudCallout">
            <a:avLst>
              <a:gd name="adj1" fmla="val 9926"/>
              <a:gd name="adj2" fmla="val -81324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9" name="Cloud Callout 79876">
            <a:extLst>
              <a:ext uri="{FF2B5EF4-FFF2-40B4-BE49-F238E27FC236}">
                <a16:creationId xmlns:a16="http://schemas.microsoft.com/office/drawing/2014/main" id="{1E8CE537-7938-498F-A21E-94AABDF13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706" y="3929869"/>
            <a:ext cx="2257375" cy="2046263"/>
          </a:xfrm>
          <a:prstGeom prst="cloudCallout">
            <a:avLst>
              <a:gd name="adj1" fmla="val 9926"/>
              <a:gd name="adj2" fmla="val -81324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E4A1F9-DFC0-4CCE-9F33-40519FF12556}"/>
              </a:ext>
            </a:extLst>
          </p:cNvPr>
          <p:cNvSpPr txBox="1"/>
          <p:nvPr/>
        </p:nvSpPr>
        <p:spPr>
          <a:xfrm>
            <a:off x="546045" y="3929869"/>
            <a:ext cx="143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9382D-F45B-442C-A44B-6F754B648C6F}"/>
              </a:ext>
            </a:extLst>
          </p:cNvPr>
          <p:cNvSpPr txBox="1"/>
          <p:nvPr/>
        </p:nvSpPr>
        <p:spPr>
          <a:xfrm>
            <a:off x="2954215" y="4839286"/>
            <a:ext cx="1181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69704-C769-497D-B17C-23C2A3ED5D7A}"/>
              </a:ext>
            </a:extLst>
          </p:cNvPr>
          <p:cNvSpPr txBox="1"/>
          <p:nvPr/>
        </p:nvSpPr>
        <p:spPr>
          <a:xfrm>
            <a:off x="5345723" y="3671668"/>
            <a:ext cx="125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21E6FC-388B-4FD5-81E8-90D3396F9AB9}"/>
              </a:ext>
            </a:extLst>
          </p:cNvPr>
          <p:cNvSpPr txBox="1"/>
          <p:nvPr/>
        </p:nvSpPr>
        <p:spPr>
          <a:xfrm>
            <a:off x="7751298" y="4576200"/>
            <a:ext cx="1486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F001D4-F387-4C10-8AA1-319D1473D6D2}"/>
              </a:ext>
            </a:extLst>
          </p:cNvPr>
          <p:cNvSpPr txBox="1"/>
          <p:nvPr/>
        </p:nvSpPr>
        <p:spPr>
          <a:xfrm>
            <a:off x="10407844" y="3105834"/>
            <a:ext cx="1036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 mấy</a:t>
            </a:r>
          </a:p>
        </p:txBody>
      </p:sp>
    </p:spTree>
    <p:extLst>
      <p:ext uri="{BB962C8B-B14F-4D97-AF65-F5344CB8AC3E}">
        <p14:creationId xmlns:p14="http://schemas.microsoft.com/office/powerpoint/2010/main" val="2107029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nimBg="1"/>
      <p:bldP spid="79877" grpId="0" animBg="1"/>
      <p:bldP spid="6" grpId="0" animBg="1"/>
      <p:bldP spid="7" grpId="0" animBg="1"/>
      <p:bldP spid="8" grpId="0" animBg="1"/>
      <p:bldP spid="9" grpId="0" animBg="1"/>
      <p:bldP spid="2" grpId="0"/>
      <p:bldP spid="3" grpId="0"/>
      <p:bldP spid="4" grpId="0"/>
      <p:bldP spid="5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lap\Downloads\hình nền pp\AAIA_wDGAAAAAQAAAAAAAApYAAAAJGFlMGZhZTZkLWIyMTItNGI1My1hZDEwLWYzYzlkYTJlNjNk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C3E5FB-F9ED-4825-A30A-20DD9BEE08BA}"/>
              </a:ext>
            </a:extLst>
          </p:cNvPr>
          <p:cNvSpPr txBox="1"/>
          <p:nvPr/>
        </p:nvSpPr>
        <p:spPr>
          <a:xfrm>
            <a:off x="1311965" y="1982450"/>
            <a:ext cx="100716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Tiết</a:t>
            </a:r>
            <a:r>
              <a:rPr lang="en-US" sz="3200" b="1" dirty="0"/>
              <a:t> 107:</a:t>
            </a:r>
          </a:p>
          <a:p>
            <a:pPr algn="ctr"/>
            <a:r>
              <a:rPr lang="vi-VN" sz="4400" b="1" dirty="0">
                <a:solidFill>
                  <a:schemeClr val="accent6">
                    <a:lumMod val="50000"/>
                  </a:schemeClr>
                </a:solidFill>
              </a:rPr>
              <a:t>THỰC HÀNH TIẾNG VIỆT: SỐ TỪ</a:t>
            </a: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842" y="351076"/>
            <a:ext cx="571415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AutoNum type="romanUcPeriod"/>
            </a:pP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Tri thức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i="1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3200" b="1" i="1" u="sng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200" b="1" i="1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Ví dụ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ADCA9-0108-44EC-99D2-D1AB5A909CC6}"/>
              </a:ext>
            </a:extLst>
          </p:cNvPr>
          <p:cNvSpPr txBox="1"/>
          <p:nvPr/>
        </p:nvSpPr>
        <p:spPr>
          <a:xfrm>
            <a:off x="4161536" y="1961258"/>
            <a:ext cx="30637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Hai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vi-VN" i="1" dirty="0"/>
              <a:t>.</a:t>
            </a:r>
          </a:p>
          <a:p>
            <a:pPr algn="ctr"/>
            <a:endParaRPr lang="en-US" sz="2400" i="1" dirty="0">
              <a:latin typeface="+mj-lt"/>
            </a:endParaRPr>
          </a:p>
          <a:p>
            <a:pPr algn="ctr"/>
            <a:endParaRPr 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6FE634E-D10C-4A1F-B6F9-8F6F20344FB7}"/>
              </a:ext>
            </a:extLst>
          </p:cNvPr>
          <p:cNvSpPr/>
          <p:nvPr/>
        </p:nvSpPr>
        <p:spPr>
          <a:xfrm>
            <a:off x="4161536" y="1912388"/>
            <a:ext cx="7648622" cy="1920334"/>
          </a:xfrm>
          <a:prstGeom prst="roundRect">
            <a:avLst/>
          </a:prstGeom>
          <a:blipFill dpi="0" rotWithShape="1">
            <a:blip r:embed="rId2">
              <a:alphaModFix amt="41000"/>
            </a:blip>
            <a:srcRect/>
            <a:tile tx="0" ty="0" sx="100000" sy="100000" flip="none" algn="tl"/>
          </a:blipFill>
          <a:effectLst>
            <a:innerShdw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bg1"/>
                </a:solidFill>
              </a:rPr>
              <a:t>Theo em những từ in đậm trên bổ sung ý nghĩa cho những từ nào trong câu?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58D9F8C8-6FE8-4230-A435-F4E5D7A323EA}"/>
              </a:ext>
            </a:extLst>
          </p:cNvPr>
          <p:cNvSpPr/>
          <p:nvPr/>
        </p:nvSpPr>
        <p:spPr>
          <a:xfrm rot="5400000">
            <a:off x="4592845" y="3803195"/>
            <a:ext cx="581835" cy="541184"/>
          </a:xfrm>
          <a:prstGeom prst="chevron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01CD3D-3A2D-4261-B91E-044DE9054D57}"/>
              </a:ext>
            </a:extLst>
          </p:cNvPr>
          <p:cNvSpPr/>
          <p:nvPr/>
        </p:nvSpPr>
        <p:spPr>
          <a:xfrm>
            <a:off x="3835763" y="4375612"/>
            <a:ext cx="2637184" cy="1317709"/>
          </a:xfrm>
          <a:prstGeom prst="roundRect">
            <a:avLst>
              <a:gd name="adj" fmla="val 36568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/>
              <a:t>Từ </a:t>
            </a:r>
            <a:r>
              <a:rPr lang="vi-VN" b="1" dirty="0">
                <a:solidFill>
                  <a:srgbClr val="FF0000"/>
                </a:solidFill>
              </a:rPr>
              <a:t>Hai</a:t>
            </a:r>
            <a:r>
              <a:rPr lang="vi-VN" b="1" dirty="0"/>
              <a:t> bổ sung ý nghĩa cho danh từ “</a:t>
            </a:r>
            <a:r>
              <a:rPr lang="vi-VN" b="1" dirty="0">
                <a:solidFill>
                  <a:srgbClr val="FF0000"/>
                </a:solidFill>
              </a:rPr>
              <a:t>cái răng</a:t>
            </a:r>
            <a:r>
              <a:rPr lang="vi-VN" b="1" dirty="0"/>
              <a:t>”, “</a:t>
            </a:r>
            <a:r>
              <a:rPr lang="vi-VN" b="1" dirty="0">
                <a:solidFill>
                  <a:srgbClr val="FF0000"/>
                </a:solidFill>
              </a:rPr>
              <a:t>lưỡi liềm”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9F591E6-7699-44E7-B8D8-1168E6989E4D}"/>
              </a:ext>
            </a:extLst>
          </p:cNvPr>
          <p:cNvSpPr/>
          <p:nvPr/>
        </p:nvSpPr>
        <p:spPr>
          <a:xfrm>
            <a:off x="6549883" y="4451386"/>
            <a:ext cx="2531667" cy="10234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Ta gọi “hai”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“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vài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” </a:t>
            </a:r>
            <a:r>
              <a:rPr lang="vi-V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là số từ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chỉ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số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lượng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24502A-F852-41E9-B57E-061C9DFAC7F9}"/>
              </a:ext>
            </a:extLst>
          </p:cNvPr>
          <p:cNvSpPr txBox="1"/>
          <p:nvPr/>
        </p:nvSpPr>
        <p:spPr>
          <a:xfrm>
            <a:off x="8746435" y="2000806"/>
            <a:ext cx="30637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2.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dậy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chưa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hả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trầu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  <a:p>
            <a:pPr algn="just"/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Tao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vài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endParaRPr lang="en-US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Cho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</a:t>
            </a:r>
            <a:endParaRPr lang="en-US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Đừng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lụi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trầu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ơi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807BE0F0-97A4-4503-BB2C-A5451A827A35}"/>
              </a:ext>
            </a:extLst>
          </p:cNvPr>
          <p:cNvSpPr/>
          <p:nvPr/>
        </p:nvSpPr>
        <p:spPr>
          <a:xfrm rot="5400000">
            <a:off x="10067046" y="3748901"/>
            <a:ext cx="637111" cy="549871"/>
          </a:xfrm>
          <a:prstGeom prst="chevron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9F4059-8E69-4A1E-B9F1-2399295E37DE}"/>
              </a:ext>
            </a:extLst>
          </p:cNvPr>
          <p:cNvSpPr/>
          <p:nvPr/>
        </p:nvSpPr>
        <p:spPr>
          <a:xfrm>
            <a:off x="9318426" y="4264803"/>
            <a:ext cx="2345635" cy="1200333"/>
          </a:xfrm>
          <a:prstGeom prst="roundRect">
            <a:avLst>
              <a:gd name="adj" fmla="val 3460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Từ</a:t>
            </a:r>
            <a:r>
              <a:rPr lang="en-US" sz="2000" b="1" dirty="0"/>
              <a:t> “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vài</a:t>
            </a:r>
            <a:r>
              <a:rPr lang="en-US" sz="2000" b="1" dirty="0"/>
              <a:t>” </a:t>
            </a:r>
            <a:r>
              <a:rPr lang="en-US" sz="2000" b="1" dirty="0" err="1"/>
              <a:t>bổ</a:t>
            </a:r>
            <a:r>
              <a:rPr lang="en-US" sz="2000" b="1" dirty="0"/>
              <a:t> sung ý </a:t>
            </a:r>
            <a:r>
              <a:rPr lang="en-US" sz="2000" b="1" dirty="0" err="1"/>
              <a:t>nghĩa</a:t>
            </a:r>
            <a:r>
              <a:rPr lang="en-US" sz="2000" b="1" dirty="0"/>
              <a:t> </a:t>
            </a:r>
            <a:r>
              <a:rPr lang="en-US" sz="2000" b="1" dirty="0" err="1"/>
              <a:t>cho</a:t>
            </a:r>
            <a:r>
              <a:rPr lang="en-US" sz="2000" b="1" dirty="0"/>
              <a:t> </a:t>
            </a:r>
            <a:r>
              <a:rPr lang="en-US" sz="2000" b="1" dirty="0" err="1"/>
              <a:t>từ</a:t>
            </a:r>
            <a:r>
              <a:rPr lang="en-US" sz="2000" b="1" dirty="0"/>
              <a:t> </a:t>
            </a:r>
            <a:r>
              <a:rPr lang="en-US" sz="2000" b="1" dirty="0" err="1"/>
              <a:t>từ</a:t>
            </a:r>
            <a:r>
              <a:rPr lang="en-US" sz="2000" b="1" dirty="0"/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lá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E042D4D7-7BA0-4CD2-ADD0-F6F4D036B41C}"/>
              </a:ext>
            </a:extLst>
          </p:cNvPr>
          <p:cNvSpPr/>
          <p:nvPr/>
        </p:nvSpPr>
        <p:spPr>
          <a:xfrm>
            <a:off x="7727066" y="217287"/>
            <a:ext cx="3751572" cy="1217669"/>
          </a:xfrm>
          <a:prstGeom prst="cloudCallout">
            <a:avLst>
              <a:gd name="adj1" fmla="val 36340"/>
              <a:gd name="adj2" fmla="val -11782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2000" dirty="0" err="1">
                <a:highlight>
                  <a:srgbClr val="FF00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2000" dirty="0">
                <a:highlight>
                  <a:srgbClr val="FF00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2000" b="1" dirty="0" err="1">
                <a:highlight>
                  <a:srgbClr val="FF00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55DB698-A788-40B6-8DA8-46DAACBC98EB}"/>
              </a:ext>
            </a:extLst>
          </p:cNvPr>
          <p:cNvSpPr/>
          <p:nvPr/>
        </p:nvSpPr>
        <p:spPr>
          <a:xfrm rot="5400000">
            <a:off x="7555629" y="3777837"/>
            <a:ext cx="637109" cy="558440"/>
          </a:xfrm>
          <a:prstGeom prst="rightArrow">
            <a:avLst>
              <a:gd name="adj1" fmla="val 50001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DEE210D1-C685-4B78-B00F-2C828224F97A}"/>
              </a:ext>
            </a:extLst>
          </p:cNvPr>
          <p:cNvSpPr/>
          <p:nvPr/>
        </p:nvSpPr>
        <p:spPr>
          <a:xfrm rot="16200000">
            <a:off x="655982" y="6017242"/>
            <a:ext cx="834887" cy="720731"/>
          </a:xfrm>
          <a:prstGeom prst="downArrow">
            <a:avLst/>
          </a:prstGeom>
          <a:solidFill>
            <a:srgbClr val="61DA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1DA18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631C9AD-FBD0-4A07-80BE-E688CF42D152}"/>
              </a:ext>
            </a:extLst>
          </p:cNvPr>
          <p:cNvSpPr/>
          <p:nvPr/>
        </p:nvSpPr>
        <p:spPr>
          <a:xfrm>
            <a:off x="2504661" y="5897217"/>
            <a:ext cx="8613913" cy="960783"/>
          </a:xfrm>
          <a:prstGeom prst="roundRect">
            <a:avLst/>
          </a:prstGeom>
          <a:solidFill>
            <a:srgbClr val="61DA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2400" dirty="0"/>
              <a:t>Hai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l</a:t>
            </a:r>
            <a:r>
              <a:rPr lang="vi-VN" sz="2400" dirty="0"/>
              <a:t>ư</a:t>
            </a:r>
            <a:r>
              <a:rPr lang="en-US" sz="2400" dirty="0" err="1"/>
              <a:t>ợng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.. </a:t>
            </a:r>
            <a:r>
              <a:rPr lang="en-US" sz="2400" dirty="0" err="1"/>
              <a:t>Ví</a:t>
            </a:r>
            <a:r>
              <a:rPr lang="en-US" sz="2400" dirty="0"/>
              <a:t> </a:t>
            </a:r>
            <a:r>
              <a:rPr lang="en-US" sz="2400" dirty="0" err="1"/>
              <a:t>dụ</a:t>
            </a:r>
            <a:r>
              <a:rPr lang="en-US" sz="2400" dirty="0"/>
              <a:t>: </a:t>
            </a:r>
            <a:r>
              <a:rPr lang="en-US" sz="2400" dirty="0" err="1"/>
              <a:t>hai</a:t>
            </a:r>
            <a:r>
              <a:rPr lang="en-US" sz="2400" dirty="0"/>
              <a:t>, </a:t>
            </a:r>
            <a:r>
              <a:rPr lang="en-US" sz="2400" dirty="0" err="1"/>
              <a:t>ba</a:t>
            </a:r>
            <a:r>
              <a:rPr lang="en-US" sz="2400" dirty="0"/>
              <a:t>, ….</a:t>
            </a:r>
          </a:p>
          <a:p>
            <a:pPr marL="285750" indent="-285750" algn="ctr">
              <a:buFontTx/>
              <a:buChar char="-"/>
            </a:pPr>
            <a:r>
              <a:rPr lang="en-US" sz="2400" dirty="0" err="1"/>
              <a:t>Vài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l</a:t>
            </a:r>
            <a:r>
              <a:rPr lang="vi-VN" sz="2400" dirty="0"/>
              <a:t>ư</a:t>
            </a:r>
            <a:r>
              <a:rPr lang="en-US" sz="2400" dirty="0" err="1"/>
              <a:t>ợng</a:t>
            </a:r>
            <a:r>
              <a:rPr lang="en-US" sz="2400" dirty="0"/>
              <a:t> </a:t>
            </a:r>
            <a:r>
              <a:rPr lang="en-US" sz="2400" dirty="0" err="1"/>
              <a:t>ước</a:t>
            </a:r>
            <a:r>
              <a:rPr lang="en-US" sz="2400" dirty="0"/>
              <a:t> </a:t>
            </a:r>
            <a:r>
              <a:rPr lang="en-US" sz="2400" dirty="0" err="1"/>
              <a:t>chừng</a:t>
            </a:r>
            <a:r>
              <a:rPr lang="en-US" sz="2400" dirty="0"/>
              <a:t>. </a:t>
            </a:r>
            <a:r>
              <a:rPr lang="en-US" sz="2400" dirty="0" err="1"/>
              <a:t>Ví</a:t>
            </a:r>
            <a:r>
              <a:rPr lang="en-US" sz="2400" dirty="0"/>
              <a:t> </a:t>
            </a:r>
            <a:r>
              <a:rPr lang="en-US" sz="2400" dirty="0" err="1"/>
              <a:t>dụ</a:t>
            </a:r>
            <a:r>
              <a:rPr lang="en-US" sz="2400" dirty="0"/>
              <a:t>: </a:t>
            </a:r>
            <a:r>
              <a:rPr lang="en-US" sz="2400" dirty="0" err="1"/>
              <a:t>những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, </a:t>
            </a:r>
            <a:r>
              <a:rPr lang="en-US" sz="2400" dirty="0" err="1"/>
              <a:t>vài</a:t>
            </a:r>
            <a:r>
              <a:rPr lang="en-US" sz="24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897024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 animBg="1"/>
      <p:bldP spid="4" grpId="0" animBg="1"/>
      <p:bldP spid="5" grpId="0" animBg="1"/>
      <p:bldP spid="11" grpId="0" animBg="1"/>
      <p:bldP spid="7" grpId="0"/>
      <p:bldP spid="12" grpId="0" animBg="1"/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lap\Downloads\hình nền pp\background-powerpoint-dep-cho-bay-thuyet-trinh-chuyen-nghiep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>
            <a:fillRect/>
          </a:stretch>
        </p:blipFill>
        <p:spPr bwMode="auto">
          <a:xfrm>
            <a:off x="119270" y="5859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65866" y="351076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lvl="0" indent="-571500">
              <a:buAutoNum type="romanUcPeriod"/>
            </a:pP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Tri thức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i="1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3200" b="1" i="1" u="sng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200" b="1" i="1" u="sng" dirty="0">
                <a:latin typeface="Times New Roman" pitchFamily="18" charset="0"/>
                <a:cs typeface="Times New Roman" pitchFamily="18" charset="0"/>
              </a:rPr>
              <a:t>ố từ</a:t>
            </a:r>
            <a:endParaRPr lang="en-US" sz="3200" b="1" i="1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 b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Ví dụ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ADCA9-0108-44EC-99D2-D1AB5A909CC6}"/>
              </a:ext>
            </a:extLst>
          </p:cNvPr>
          <p:cNvSpPr txBox="1"/>
          <p:nvPr/>
        </p:nvSpPr>
        <p:spPr>
          <a:xfrm>
            <a:off x="4161536" y="1961258"/>
            <a:ext cx="6096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vi-VN" i="1" dirty="0"/>
              <a:t>.</a:t>
            </a:r>
          </a:p>
          <a:p>
            <a:pPr algn="ctr"/>
            <a:endParaRPr lang="en-US" sz="2400" i="1" dirty="0">
              <a:latin typeface="+mj-lt"/>
            </a:endParaRPr>
          </a:p>
          <a:p>
            <a:pPr algn="ctr"/>
            <a:endParaRPr lang="en-US" sz="36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图片 3">
            <a:extLst>
              <a:ext uri="{FF2B5EF4-FFF2-40B4-BE49-F238E27FC236}">
                <a16:creationId xmlns:a16="http://schemas.microsoft.com/office/drawing/2014/main" id="{6809EB5B-26BF-41E1-A8DF-012435B188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281149" y="2411895"/>
            <a:ext cx="3639302" cy="450470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6FE634E-D10C-4A1F-B6F9-8F6F20344FB7}"/>
              </a:ext>
            </a:extLst>
          </p:cNvPr>
          <p:cNvSpPr/>
          <p:nvPr/>
        </p:nvSpPr>
        <p:spPr>
          <a:xfrm>
            <a:off x="4470124" y="2045731"/>
            <a:ext cx="5297042" cy="1231106"/>
          </a:xfrm>
          <a:prstGeom prst="roundRect">
            <a:avLst/>
          </a:prstGeom>
          <a:blipFill dpi="0" rotWithShape="1">
            <a:blip r:embed="rId4">
              <a:alphaModFix amt="41000"/>
            </a:blip>
            <a:srcRect/>
            <a:tile tx="0" ty="0" sx="100000" sy="100000" flip="none" algn="tl"/>
          </a:blipFill>
          <a:effectLst>
            <a:innerShdw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bg1"/>
                </a:solidFill>
              </a:rPr>
              <a:t>Theo em từ in đậm trên bổ sung ý nghĩa cho từ nào trong câu?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58D9F8C8-6FE8-4230-A435-F4E5D7A323EA}"/>
              </a:ext>
            </a:extLst>
          </p:cNvPr>
          <p:cNvSpPr/>
          <p:nvPr/>
        </p:nvSpPr>
        <p:spPr>
          <a:xfrm>
            <a:off x="3581903" y="3937782"/>
            <a:ext cx="891392" cy="490139"/>
          </a:xfrm>
          <a:prstGeom prst="chevron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01CD3D-3A2D-4261-B91E-044DE9054D57}"/>
              </a:ext>
            </a:extLst>
          </p:cNvPr>
          <p:cNvSpPr/>
          <p:nvPr/>
        </p:nvSpPr>
        <p:spPr>
          <a:xfrm>
            <a:off x="5036695" y="3530017"/>
            <a:ext cx="4601980" cy="146501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/>
              <a:t>Từ</a:t>
            </a:r>
            <a:r>
              <a:rPr lang="en-US" sz="2400" b="1" dirty="0"/>
              <a:t> “ </a:t>
            </a:r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ba</a:t>
            </a:r>
            <a:r>
              <a:rPr lang="en-US" sz="2400" b="1" dirty="0"/>
              <a:t>” </a:t>
            </a:r>
            <a:r>
              <a:rPr lang="en-US" sz="2400" dirty="0" err="1"/>
              <a:t>bổ</a:t>
            </a:r>
            <a:r>
              <a:rPr lang="en-US" sz="2400" dirty="0"/>
              <a:t> sung ý </a:t>
            </a:r>
            <a:r>
              <a:rPr lang="en-US" sz="2400" dirty="0" err="1"/>
              <a:t>nghĩa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b="1" dirty="0"/>
              <a:t> “</a:t>
            </a:r>
            <a:r>
              <a:rPr lang="en-US" sz="2400" b="1" dirty="0" err="1"/>
              <a:t>bàn</a:t>
            </a:r>
            <a:r>
              <a:rPr lang="en-US" sz="2400" b="1" dirty="0"/>
              <a:t>” </a:t>
            </a:r>
          </a:p>
        </p:txBody>
      </p:sp>
      <p:sp>
        <p:nvSpPr>
          <p:cNvPr id="10" name="Callout: Down Arrow 9">
            <a:extLst>
              <a:ext uri="{FF2B5EF4-FFF2-40B4-BE49-F238E27FC236}">
                <a16:creationId xmlns:a16="http://schemas.microsoft.com/office/drawing/2014/main" id="{D2771FC0-0530-49B9-ABE7-8D46E6334DEB}"/>
              </a:ext>
            </a:extLst>
          </p:cNvPr>
          <p:cNvSpPr/>
          <p:nvPr/>
        </p:nvSpPr>
        <p:spPr>
          <a:xfrm>
            <a:off x="6670623" y="4995030"/>
            <a:ext cx="554636" cy="50636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9F591E6-7699-44E7-B8D8-1168E6989E4D}"/>
              </a:ext>
            </a:extLst>
          </p:cNvPr>
          <p:cNvSpPr/>
          <p:nvPr/>
        </p:nvSpPr>
        <p:spPr>
          <a:xfrm>
            <a:off x="5201587" y="5501390"/>
            <a:ext cx="3069964" cy="10234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Ta gọi “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thứ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ba</a:t>
            </a:r>
            <a:r>
              <a:rPr lang="vi-V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” là số từ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chỉ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số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thứ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tự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6759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 animBg="1"/>
      <p:bldP spid="4" grpId="0" animBg="1"/>
      <p:bldP spid="5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lap\Downloads\hình nền pp\background-powerpoint-dep-cho-bay-thuyet-trinh-chuyen-nghiep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>
            <a:fillRect/>
          </a:stretch>
        </p:blipFill>
        <p:spPr bwMode="auto">
          <a:xfrm>
            <a:off x="119270" y="5859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65866" y="351076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lvl="0" indent="-571500">
              <a:buAutoNum type="romanUcPeriod"/>
            </a:pP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Tri thức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i="1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3200" b="1" i="1" u="sng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200" b="1" i="1" u="sng" dirty="0">
                <a:latin typeface="Times New Roman" pitchFamily="18" charset="0"/>
                <a:cs typeface="Times New Roman" pitchFamily="18" charset="0"/>
              </a:rPr>
              <a:t>ố từ</a:t>
            </a:r>
            <a:endParaRPr lang="en-US" sz="3200" b="1" i="1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3">
            <a:extLst>
              <a:ext uri="{FF2B5EF4-FFF2-40B4-BE49-F238E27FC236}">
                <a16:creationId xmlns:a16="http://schemas.microsoft.com/office/drawing/2014/main" id="{6809EB5B-26BF-41E1-A8DF-012435B188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281149" y="2411895"/>
            <a:ext cx="3639302" cy="4504703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11CC2BE8-6B87-4515-B68C-95BB3697C34D}"/>
              </a:ext>
            </a:extLst>
          </p:cNvPr>
          <p:cNvSpPr/>
          <p:nvPr/>
        </p:nvSpPr>
        <p:spPr>
          <a:xfrm>
            <a:off x="7488723" y="58599"/>
            <a:ext cx="4439478" cy="1231106"/>
          </a:xfrm>
          <a:prstGeom prst="cloudCallout">
            <a:avLst>
              <a:gd name="adj1" fmla="val 65675"/>
              <a:gd name="adj2" fmla="val -1018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Vậy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có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nhận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xét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gì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về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vị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trí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của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số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từ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trong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hai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ví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dụ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trên</a:t>
            </a:r>
            <a:r>
              <a:rPr lang="en-US" sz="2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BC8968-791D-407C-8B77-C814D29123D6}"/>
              </a:ext>
            </a:extLst>
          </p:cNvPr>
          <p:cNvSpPr/>
          <p:nvPr/>
        </p:nvSpPr>
        <p:spPr>
          <a:xfrm>
            <a:off x="3739487" y="1651379"/>
            <a:ext cx="5968975" cy="208810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3200" b="1" dirty="0" err="1"/>
              <a:t>Ví</a:t>
            </a:r>
            <a:r>
              <a:rPr lang="en-US" sz="3200" b="1" dirty="0"/>
              <a:t> </a:t>
            </a:r>
            <a:r>
              <a:rPr lang="en-US" sz="3200" b="1" dirty="0" err="1"/>
              <a:t>dụ</a:t>
            </a:r>
            <a:r>
              <a:rPr lang="en-US" sz="3200" b="1" dirty="0"/>
              <a:t> a: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l</a:t>
            </a:r>
            <a:r>
              <a:rPr lang="vi-VN" sz="3200" b="1" dirty="0"/>
              <a:t>ư</a:t>
            </a:r>
            <a:r>
              <a:rPr lang="en-US" sz="3200" b="1" dirty="0" err="1"/>
              <a:t>ợng</a:t>
            </a:r>
            <a:r>
              <a:rPr lang="en-US" sz="3200" b="1" dirty="0"/>
              <a:t>, </a:t>
            </a:r>
            <a:r>
              <a:rPr lang="en-US" sz="3200" b="1" dirty="0" err="1"/>
              <a:t>đứng</a:t>
            </a:r>
            <a:r>
              <a:rPr lang="en-US" sz="3200" b="1" dirty="0"/>
              <a:t> tr</a:t>
            </a:r>
            <a:r>
              <a:rPr lang="vi-VN" sz="3200" b="1" dirty="0"/>
              <a:t>ư</a:t>
            </a:r>
            <a:r>
              <a:rPr lang="en-US" sz="3200" b="1" dirty="0" err="1"/>
              <a:t>ớc</a:t>
            </a:r>
            <a:r>
              <a:rPr lang="en-US" sz="3200" b="1" dirty="0"/>
              <a:t> </a:t>
            </a:r>
            <a:r>
              <a:rPr lang="en-US" sz="3200" b="1" dirty="0" err="1"/>
              <a:t>danh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.</a:t>
            </a:r>
          </a:p>
          <a:p>
            <a:pPr algn="ctr"/>
            <a:r>
              <a:rPr lang="en-US" sz="3200" b="1" dirty="0" err="1"/>
              <a:t>Ví</a:t>
            </a:r>
            <a:r>
              <a:rPr lang="en-US" sz="3200" b="1" dirty="0"/>
              <a:t> </a:t>
            </a:r>
            <a:r>
              <a:rPr lang="en-US" sz="3200" b="1" dirty="0" err="1"/>
              <a:t>dụ</a:t>
            </a:r>
            <a:r>
              <a:rPr lang="en-US" sz="3200" b="1" dirty="0"/>
              <a:t> b: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thứ</a:t>
            </a:r>
            <a:r>
              <a:rPr lang="en-US" sz="3200" b="1" dirty="0"/>
              <a:t> </a:t>
            </a:r>
            <a:r>
              <a:rPr lang="en-US" sz="3200" b="1" dirty="0" err="1"/>
              <a:t>tự</a:t>
            </a:r>
            <a:r>
              <a:rPr lang="en-US" sz="3200" b="1" dirty="0"/>
              <a:t> </a:t>
            </a:r>
            <a:r>
              <a:rPr lang="en-US" sz="3200" b="1" dirty="0" err="1"/>
              <a:t>đứng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danh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9451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lap\Downloads\hình nền pp\background-powerpoint-dep-cho-bay-thuyet-trinh-chuyen-nghiep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>
            <a:fillRect/>
          </a:stretch>
        </p:blipFill>
        <p:spPr bwMode="auto">
          <a:xfrm>
            <a:off x="119270" y="5859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65866" y="351076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lvl="0" indent="-571500">
              <a:buAutoNum type="romanUcPeriod"/>
            </a:pP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Tri thức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i="1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3200" b="1" i="1" u="sng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200" b="1" i="1" u="sng" dirty="0">
                <a:latin typeface="Times New Roman" pitchFamily="18" charset="0"/>
                <a:cs typeface="Times New Roman" pitchFamily="18" charset="0"/>
              </a:rPr>
              <a:t>ố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26C33E8-5E4C-4347-A348-3D9C4040AEC4}"/>
              </a:ext>
            </a:extLst>
          </p:cNvPr>
          <p:cNvSpPr/>
          <p:nvPr/>
        </p:nvSpPr>
        <p:spPr>
          <a:xfrm>
            <a:off x="3803374" y="2811439"/>
            <a:ext cx="6295969" cy="2833987"/>
          </a:xfrm>
          <a:prstGeom prst="roundRect">
            <a:avLst>
              <a:gd name="adj" fmla="val 40346"/>
            </a:avLst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</a:t>
            </a:r>
            <a:r>
              <a:rPr lang="vi-V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ước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chừng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9" name="Flowchart: Sequential Access Storage 8">
            <a:extLst>
              <a:ext uri="{FF2B5EF4-FFF2-40B4-BE49-F238E27FC236}">
                <a16:creationId xmlns:a16="http://schemas.microsoft.com/office/drawing/2014/main" id="{FF29AB66-7027-4185-A790-1177FD29DC99}"/>
              </a:ext>
            </a:extLst>
          </p:cNvPr>
          <p:cNvSpPr/>
          <p:nvPr/>
        </p:nvSpPr>
        <p:spPr>
          <a:xfrm>
            <a:off x="8134065" y="464024"/>
            <a:ext cx="2565779" cy="1947871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Vậy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? </a:t>
            </a:r>
            <a:r>
              <a:rPr lang="en-US" sz="2800" b="1" dirty="0" err="1"/>
              <a:t>Nó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đặc</a:t>
            </a:r>
            <a:r>
              <a:rPr lang="en-US" sz="2800" b="1" dirty="0"/>
              <a:t> </a:t>
            </a:r>
            <a:r>
              <a:rPr lang="en-US" sz="2800" b="1" dirty="0" err="1"/>
              <a:t>điểm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5602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3096" y="351076"/>
            <a:ext cx="1132775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3200" b="1" i="1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3">
            <a:extLst>
              <a:ext uri="{FF2B5EF4-FFF2-40B4-BE49-F238E27FC236}">
                <a16:creationId xmlns:a16="http://schemas.microsoft.com/office/drawing/2014/main" id="{6809EB5B-26BF-41E1-A8DF-012435B188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281149" y="2713220"/>
            <a:ext cx="3395865" cy="42033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A009FA-5FD2-4F0A-83DD-7E4208112631}"/>
              </a:ext>
            </a:extLst>
          </p:cNvPr>
          <p:cNvSpPr txBox="1"/>
          <p:nvPr/>
        </p:nvSpPr>
        <p:spPr>
          <a:xfrm>
            <a:off x="410816" y="1470990"/>
            <a:ext cx="11327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Muốn</a:t>
            </a:r>
            <a:r>
              <a:rPr lang="en-US" i="1" dirty="0"/>
              <a:t> </a:t>
            </a:r>
            <a:r>
              <a:rPr lang="en-US" i="1" dirty="0" err="1"/>
              <a:t>thắng</a:t>
            </a:r>
            <a:r>
              <a:rPr lang="en-US" i="1" dirty="0"/>
              <a:t> </a:t>
            </a:r>
            <a:r>
              <a:rPr lang="en-US" i="1" dirty="0" err="1"/>
              <a:t>được</a:t>
            </a:r>
            <a:r>
              <a:rPr lang="en-US" i="1" dirty="0"/>
              <a:t> </a:t>
            </a:r>
            <a:r>
              <a:rPr lang="en-US" i="1" dirty="0" err="1"/>
              <a:t>Lợi</a:t>
            </a:r>
            <a:r>
              <a:rPr lang="en-US" i="1" dirty="0"/>
              <a:t>, </a:t>
            </a:r>
            <a:r>
              <a:rPr lang="en-US" i="1" dirty="0" err="1"/>
              <a:t>phải</a:t>
            </a:r>
            <a:r>
              <a:rPr lang="en-US" i="1" dirty="0"/>
              <a:t> </a:t>
            </a:r>
            <a:r>
              <a:rPr lang="en-US" i="1" dirty="0" err="1"/>
              <a:t>kiếm</a:t>
            </a:r>
            <a:r>
              <a:rPr lang="en-US" i="1" dirty="0"/>
              <a:t> </a:t>
            </a:r>
            <a:r>
              <a:rPr lang="en-US" i="1" dirty="0" err="1"/>
              <a:t>được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con </a:t>
            </a:r>
            <a:r>
              <a:rPr lang="en-US" i="1" dirty="0" err="1"/>
              <a:t>dế</a:t>
            </a:r>
            <a:r>
              <a:rPr lang="en-US" i="1" dirty="0"/>
              <a:t> </a:t>
            </a:r>
            <a:r>
              <a:rPr lang="en-US" i="1" dirty="0" err="1"/>
              <a:t>lửa</a:t>
            </a:r>
            <a:r>
              <a:rPr lang="en-US" i="1" dirty="0"/>
              <a:t> </a:t>
            </a:r>
            <a:r>
              <a:rPr lang="en-US" i="1" dirty="0" err="1"/>
              <a:t>thứ</a:t>
            </a:r>
            <a:r>
              <a:rPr lang="en-US" i="1" dirty="0"/>
              <a:t> </a:t>
            </a:r>
            <a:r>
              <a:rPr lang="en-US" i="1" dirty="0" err="1"/>
              <a:t>hai</a:t>
            </a:r>
            <a:r>
              <a:rPr lang="en-US" i="1" dirty="0"/>
              <a:t>, </a:t>
            </a:r>
            <a:r>
              <a:rPr lang="en-US" i="1" dirty="0" err="1"/>
              <a:t>chiến</a:t>
            </a:r>
            <a:r>
              <a:rPr lang="en-US" i="1" dirty="0"/>
              <a:t> </a:t>
            </a:r>
            <a:r>
              <a:rPr lang="en-US" i="1" dirty="0" err="1"/>
              <a:t>hơn</a:t>
            </a:r>
            <a:r>
              <a:rPr lang="en-US" i="1" dirty="0"/>
              <a:t>, </a:t>
            </a:r>
            <a:r>
              <a:rPr lang="en-US" i="1" dirty="0" err="1"/>
              <a:t>lì</a:t>
            </a:r>
            <a:r>
              <a:rPr lang="en-US" i="1" dirty="0"/>
              <a:t> </a:t>
            </a:r>
            <a:r>
              <a:rPr lang="en-US" i="1" dirty="0" err="1"/>
              <a:t>hơn</a:t>
            </a:r>
            <a:r>
              <a:rPr lang="en-US" i="1" dirty="0"/>
              <a:t>, </a:t>
            </a:r>
            <a:r>
              <a:rPr lang="en-US" i="1" dirty="0" err="1"/>
              <a:t>ngon</a:t>
            </a:r>
            <a:r>
              <a:rPr lang="en-US" i="1" dirty="0"/>
              <a:t> </a:t>
            </a:r>
            <a:r>
              <a:rPr lang="en-US" i="1" dirty="0" err="1"/>
              <a:t>hơn</a:t>
            </a:r>
            <a:r>
              <a:rPr lang="en-US" i="1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479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5777948"/>
            <a:ext cx="7315200" cy="17094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6096000"/>
            <a:ext cx="8046720" cy="13913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2016" y="284796"/>
            <a:ext cx="4309828" cy="1107992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3200" b="1" i="1" u="sng" dirty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II. </a:t>
            </a:r>
            <a:r>
              <a:rPr lang="en-US" altLang="zh-CN" sz="3200" b="1" i="1" u="sng" dirty="0" err="1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Thực</a:t>
            </a:r>
            <a:r>
              <a:rPr lang="en-US" altLang="zh-CN" sz="3200" b="1" i="1" u="sng" dirty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 </a:t>
            </a:r>
            <a:r>
              <a:rPr lang="en-US" altLang="zh-CN" sz="3200" b="1" i="1" u="sng" dirty="0" err="1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hành</a:t>
            </a:r>
            <a:r>
              <a:rPr lang="en-US" altLang="zh-CN" sz="3200" b="1" i="1" u="sng" dirty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 </a:t>
            </a:r>
            <a:r>
              <a:rPr lang="en-US" altLang="zh-CN" sz="3200" b="1" i="1" u="sng" dirty="0" err="1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tiếng</a:t>
            </a:r>
            <a:r>
              <a:rPr lang="en-US" altLang="zh-CN" sz="3200" b="1" i="1" u="sng" dirty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 </a:t>
            </a:r>
            <a:r>
              <a:rPr lang="en-US" altLang="zh-CN" sz="3200" b="1" i="1" u="sng" dirty="0" err="1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việt</a:t>
            </a:r>
            <a:endParaRPr lang="en-US" altLang="zh-CN" sz="3200" b="1" i="1" u="sng" dirty="0">
              <a:latin typeface="Times New Roman" pitchFamily="18" charset="0"/>
              <a:ea typeface="方正粗圆_GBK" pitchFamily="65" charset="-122"/>
              <a:cs typeface="Times New Roman" pitchFamily="18" charset="0"/>
            </a:endParaRPr>
          </a:p>
          <a:p>
            <a:r>
              <a:rPr lang="en-US" altLang="zh-CN" sz="3200" b="1" dirty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Câu 1: 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6D5CEB-0012-4465-B10F-6BC775DE2849}"/>
              </a:ext>
            </a:extLst>
          </p:cNvPr>
          <p:cNvSpPr/>
          <p:nvPr/>
        </p:nvSpPr>
        <p:spPr>
          <a:xfrm>
            <a:off x="582017" y="1392788"/>
            <a:ext cx="11437706" cy="4932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228600" algn="l"/>
                <a:tab pos="279400" algn="l"/>
              </a:tabLs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65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vòng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sân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ở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cờ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khăn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cành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lá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,...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15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5300" marR="0"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trưng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cờ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60"/>
              </a:lnSpc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734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Thanh </a:t>
            </a:r>
            <a:r>
              <a:rPr lang="en-US" sz="1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cướp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915"/>
              </a:lnSpc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5300" marR="0" indent="-17970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cờ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30"/>
              </a:lnSpc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734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Thanh </a:t>
            </a:r>
            <a:r>
              <a:rPr lang="en-US" sz="1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cướp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915"/>
              </a:lnSpc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5300" marR="0" indent="-17907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ngửa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cụ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dưỡng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thuỷ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nhựa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nung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30"/>
              </a:lnSpc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2512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Giang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Nam,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gọt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915"/>
              </a:lnSpc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quẹt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que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diêm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diêm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cháy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rực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60"/>
              </a:lnSpc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(An-</a:t>
            </a:r>
            <a:r>
              <a:rPr lang="en-US"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đéc</a:t>
            </a: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-xen, </a:t>
            </a:r>
            <a:r>
              <a:rPr lang="en-US" sz="14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14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14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14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diêm</a:t>
            </a: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40"/>
              </a:lnSpc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en-US" i="1" dirty="0"/>
              <a:t>đ.  </a:t>
            </a:r>
            <a:r>
              <a:rPr lang="en-US" i="1" dirty="0" err="1"/>
              <a:t>Mỗi</a:t>
            </a:r>
            <a:r>
              <a:rPr lang="en-US" i="1" dirty="0"/>
              <a:t> </a:t>
            </a:r>
            <a:r>
              <a:rPr lang="en-US" i="1" dirty="0" err="1"/>
              <a:t>khi</a:t>
            </a:r>
            <a:r>
              <a:rPr lang="en-US" i="1" dirty="0"/>
              <a:t> </a:t>
            </a:r>
            <a:r>
              <a:rPr lang="en-US" i="1" dirty="0" err="1"/>
              <a:t>dỡ</a:t>
            </a:r>
            <a:r>
              <a:rPr lang="en-US" i="1" dirty="0"/>
              <a:t> </a:t>
            </a:r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chiếc</a:t>
            </a:r>
            <a:r>
              <a:rPr lang="en-US" i="1" dirty="0"/>
              <a:t> </a:t>
            </a:r>
            <a:r>
              <a:rPr lang="en-US" i="1" dirty="0" err="1"/>
              <a:t>bánh</a:t>
            </a:r>
            <a:r>
              <a:rPr lang="en-US" i="1" dirty="0"/>
              <a:t> </a:t>
            </a:r>
            <a:r>
              <a:rPr lang="en-US" i="1" dirty="0" err="1"/>
              <a:t>khúc</a:t>
            </a:r>
            <a:r>
              <a:rPr lang="en-US" i="1" dirty="0"/>
              <a:t> </a:t>
            </a:r>
            <a:r>
              <a:rPr lang="en-US" i="1" dirty="0" err="1"/>
              <a:t>trong</a:t>
            </a:r>
            <a:r>
              <a:rPr lang="en-US" i="1" dirty="0"/>
              <a:t> </a:t>
            </a:r>
            <a:r>
              <a:rPr lang="en-US" i="1" dirty="0" err="1"/>
              <a:t>chõ</a:t>
            </a:r>
            <a:r>
              <a:rPr lang="en-US" i="1" dirty="0"/>
              <a:t> ra, </a:t>
            </a:r>
            <a:r>
              <a:rPr lang="en-US" i="1" dirty="0" err="1"/>
              <a:t>bà</a:t>
            </a:r>
            <a:r>
              <a:rPr lang="en-US" i="1" dirty="0"/>
              <a:t> </a:t>
            </a:r>
            <a:r>
              <a:rPr lang="en-US" i="1" dirty="0" err="1"/>
              <a:t>nội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 </a:t>
            </a:r>
            <a:r>
              <a:rPr lang="en-US" i="1" dirty="0" err="1"/>
              <a:t>xếp</a:t>
            </a:r>
            <a:r>
              <a:rPr lang="en-US" i="1" dirty="0"/>
              <a:t> </a:t>
            </a:r>
            <a:r>
              <a:rPr lang="en-US" i="1" dirty="0" err="1"/>
              <a:t>dăm</a:t>
            </a:r>
            <a:r>
              <a:rPr lang="en-US" i="1" dirty="0"/>
              <a:t> </a:t>
            </a:r>
            <a:r>
              <a:rPr lang="en-US" i="1" dirty="0" err="1"/>
              <a:t>cái</a:t>
            </a:r>
            <a:r>
              <a:rPr lang="en-US" i="1" dirty="0"/>
              <a:t> </a:t>
            </a:r>
            <a:r>
              <a:rPr lang="en-US" i="1" dirty="0" err="1"/>
              <a:t>lên</a:t>
            </a:r>
            <a:r>
              <a:rPr lang="en-US" i="1" dirty="0"/>
              <a:t> </a:t>
            </a:r>
            <a:r>
              <a:rPr lang="en-US" i="1" dirty="0" err="1"/>
              <a:t>đĩa</a:t>
            </a:r>
            <a:r>
              <a:rPr lang="en-US" i="1" dirty="0"/>
              <a:t> </a:t>
            </a:r>
            <a:r>
              <a:rPr lang="en-US" i="1" dirty="0" err="1"/>
              <a:t>để</a:t>
            </a:r>
            <a:r>
              <a:rPr lang="en-US" i="1" dirty="0"/>
              <a:t> </a:t>
            </a:r>
            <a:r>
              <a:rPr lang="en-US" i="1" dirty="0" err="1"/>
              <a:t>thắp</a:t>
            </a:r>
            <a:r>
              <a:rPr lang="en-US" i="1" dirty="0"/>
              <a:t> </a:t>
            </a:r>
            <a:r>
              <a:rPr lang="en-US" i="1" dirty="0" err="1"/>
              <a:t>hương</a:t>
            </a:r>
            <a:r>
              <a:rPr lang="en-US" i="1" dirty="0"/>
              <a:t> </a:t>
            </a:r>
            <a:r>
              <a:rPr lang="en-US" i="1" dirty="0" err="1"/>
              <a:t>trên</a:t>
            </a:r>
            <a:r>
              <a:rPr lang="en-US" i="1" dirty="0"/>
              <a:t> ban </a:t>
            </a:r>
            <a:r>
              <a:rPr lang="en-US" i="1" dirty="0" err="1"/>
              <a:t>thờ</a:t>
            </a:r>
            <a:r>
              <a:rPr lang="en-US" i="1" dirty="0"/>
              <a:t>.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(</a:t>
            </a:r>
            <a:r>
              <a:rPr lang="en-US" dirty="0" err="1"/>
              <a:t>Nguyễn</a:t>
            </a:r>
            <a:r>
              <a:rPr lang="en-US" dirty="0"/>
              <a:t> Quang </a:t>
            </a:r>
            <a:r>
              <a:rPr lang="en-US" dirty="0" err="1"/>
              <a:t>Thiều</a:t>
            </a:r>
            <a:r>
              <a:rPr lang="en-US" dirty="0"/>
              <a:t>, </a:t>
            </a:r>
            <a:r>
              <a:rPr lang="en-US" i="1" dirty="0" err="1"/>
              <a:t>Tôi</a:t>
            </a:r>
            <a:r>
              <a:rPr lang="en-US" i="1" dirty="0"/>
              <a:t> </a:t>
            </a:r>
            <a:r>
              <a:rPr lang="en-US" i="1" dirty="0" err="1"/>
              <a:t>khóc</a:t>
            </a:r>
            <a:r>
              <a:rPr lang="en-US" i="1" dirty="0"/>
              <a:t> </a:t>
            </a:r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cánh</a:t>
            </a:r>
            <a:r>
              <a:rPr lang="en-US" i="1" dirty="0"/>
              <a:t> </a:t>
            </a:r>
            <a:r>
              <a:rPr lang="en-US" i="1" dirty="0" err="1"/>
              <a:t>đồng</a:t>
            </a:r>
            <a:r>
              <a:rPr lang="en-US" i="1" dirty="0"/>
              <a:t> </a:t>
            </a:r>
            <a:r>
              <a:rPr lang="en-US" i="1" dirty="0" err="1"/>
              <a:t>rau</a:t>
            </a:r>
            <a:r>
              <a:rPr lang="en-US" i="1" dirty="0"/>
              <a:t> </a:t>
            </a:r>
            <a:r>
              <a:rPr lang="en-US" i="1" dirty="0" err="1"/>
              <a:t>khúc</a:t>
            </a:r>
            <a:r>
              <a:rPr lang="en-US" dirty="0"/>
              <a:t>)</a:t>
            </a:r>
          </a:p>
          <a:p>
            <a:pPr marR="0"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471805" algn="l"/>
              </a:tabLs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935"/>
              </a:lnSpc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1406</Words>
  <Application>Microsoft Office PowerPoint</Application>
  <PresentationFormat>Widescreen</PresentationFormat>
  <Paragraphs>182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Calibri Light</vt:lpstr>
      <vt:lpstr>#9Slide03 Arima Madurai Black</vt:lpstr>
      <vt:lpstr>方正粗圆_GBK</vt:lpstr>
      <vt:lpstr>Times New Roman</vt:lpstr>
      <vt:lpstr>宋体</vt:lpstr>
      <vt:lpstr>微软雅黑</vt:lpstr>
      <vt:lpstr>Calibri</vt:lpstr>
      <vt:lpstr>等线</vt:lpstr>
      <vt:lpstr>Tahoma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VAN</cp:lastModifiedBy>
  <cp:revision>166</cp:revision>
  <dcterms:created xsi:type="dcterms:W3CDTF">2018-08-09T12:27:57Z</dcterms:created>
  <dcterms:modified xsi:type="dcterms:W3CDTF">2023-03-10T01:22:10Z</dcterms:modified>
</cp:coreProperties>
</file>